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199707"/>
            <a:ext cx="6863080" cy="639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301" cy="11192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08267"/>
            <a:ext cx="6892290" cy="817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337" y="1919287"/>
            <a:ext cx="8315325" cy="4609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jpg"/><Relationship Id="rId18" Type="http://schemas.openxmlformats.org/officeDocument/2006/relationships/image" Target="../media/image18.jpg"/><Relationship Id="rId19" Type="http://schemas.openxmlformats.org/officeDocument/2006/relationships/image" Target="../media/image19.png"/><Relationship Id="rId20" Type="http://schemas.openxmlformats.org/officeDocument/2006/relationships/image" Target="../media/image20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22.png"/><Relationship Id="rId5" Type="http://schemas.openxmlformats.org/officeDocument/2006/relationships/image" Target="../media/image14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9.png"/><Relationship Id="rId19" Type="http://schemas.openxmlformats.org/officeDocument/2006/relationships/image" Target="../media/image20.jpg"/><Relationship Id="rId20" Type="http://schemas.openxmlformats.org/officeDocument/2006/relationships/image" Target="../media/image15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22.png"/><Relationship Id="rId6" Type="http://schemas.openxmlformats.org/officeDocument/2006/relationships/image" Target="../media/image156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57.png"/><Relationship Id="rId10" Type="http://schemas.openxmlformats.org/officeDocument/2006/relationships/image" Target="../media/image127.png"/><Relationship Id="rId11" Type="http://schemas.openxmlformats.org/officeDocument/2006/relationships/image" Target="../media/image158.png"/><Relationship Id="rId12" Type="http://schemas.openxmlformats.org/officeDocument/2006/relationships/image" Target="../media/image159.png"/><Relationship Id="rId13" Type="http://schemas.openxmlformats.org/officeDocument/2006/relationships/image" Target="../media/image160.png"/><Relationship Id="rId14" Type="http://schemas.openxmlformats.org/officeDocument/2006/relationships/image" Target="../media/image161.png"/><Relationship Id="rId15" Type="http://schemas.openxmlformats.org/officeDocument/2006/relationships/image" Target="../media/image162.png"/><Relationship Id="rId16" Type="http://schemas.openxmlformats.org/officeDocument/2006/relationships/image" Target="../media/image163.png"/><Relationship Id="rId17" Type="http://schemas.openxmlformats.org/officeDocument/2006/relationships/image" Target="../media/image164.png"/><Relationship Id="rId18" Type="http://schemas.openxmlformats.org/officeDocument/2006/relationships/image" Target="../media/image19.png"/><Relationship Id="rId19" Type="http://schemas.openxmlformats.org/officeDocument/2006/relationships/image" Target="../media/image20.jpg"/><Relationship Id="rId20" Type="http://schemas.openxmlformats.org/officeDocument/2006/relationships/image" Target="../media/image165.png"/><Relationship Id="rId21" Type="http://schemas.openxmlformats.org/officeDocument/2006/relationships/image" Target="../media/image166.jpg"/><Relationship Id="rId22" Type="http://schemas.openxmlformats.org/officeDocument/2006/relationships/image" Target="../media/image16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9.png"/><Relationship Id="rId5" Type="http://schemas.openxmlformats.org/officeDocument/2006/relationships/image" Target="../media/image174.jpg"/><Relationship Id="rId6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9.png"/><Relationship Id="rId5" Type="http://schemas.openxmlformats.org/officeDocument/2006/relationships/image" Target="../media/image175.jpg"/><Relationship Id="rId6" Type="http://schemas.openxmlformats.org/officeDocument/2006/relationships/image" Target="../media/image2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9.png"/><Relationship Id="rId5" Type="http://schemas.openxmlformats.org/officeDocument/2006/relationships/image" Target="../media/image176.jpg"/><Relationship Id="rId6" Type="http://schemas.openxmlformats.org/officeDocument/2006/relationships/image" Target="../media/image2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9.png"/><Relationship Id="rId5" Type="http://schemas.openxmlformats.org/officeDocument/2006/relationships/image" Target="../media/image177.jpg"/><Relationship Id="rId6" Type="http://schemas.openxmlformats.org/officeDocument/2006/relationships/image" Target="../media/image2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png"/><Relationship Id="rId10" Type="http://schemas.openxmlformats.org/officeDocument/2006/relationships/image" Target="../media/image187.png"/><Relationship Id="rId11" Type="http://schemas.openxmlformats.org/officeDocument/2006/relationships/image" Target="../media/image188.png"/><Relationship Id="rId12" Type="http://schemas.openxmlformats.org/officeDocument/2006/relationships/image" Target="../media/image189.png"/><Relationship Id="rId13" Type="http://schemas.openxmlformats.org/officeDocument/2006/relationships/image" Target="../media/image19.png"/><Relationship Id="rId14" Type="http://schemas.openxmlformats.org/officeDocument/2006/relationships/image" Target="../media/image2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.png"/><Relationship Id="rId6" Type="http://schemas.openxmlformats.org/officeDocument/2006/relationships/image" Target="../media/image19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94.png"/><Relationship Id="rId4" Type="http://schemas.openxmlformats.org/officeDocument/2006/relationships/image" Target="../media/image19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0.png"/><Relationship Id="rId3" Type="http://schemas.openxmlformats.org/officeDocument/2006/relationships/image" Target="../media/image168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19.png"/><Relationship Id="rId7" Type="http://schemas.openxmlformats.org/officeDocument/2006/relationships/image" Target="../media/image20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4.png"/><Relationship Id="rId3" Type="http://schemas.openxmlformats.org/officeDocument/2006/relationships/image" Target="../media/image205.png"/><Relationship Id="rId4" Type="http://schemas.openxmlformats.org/officeDocument/2006/relationships/image" Target="../media/image206.png"/><Relationship Id="rId5" Type="http://schemas.openxmlformats.org/officeDocument/2006/relationships/image" Target="../media/image207.png"/><Relationship Id="rId6" Type="http://schemas.openxmlformats.org/officeDocument/2006/relationships/image" Target="../media/image19.png"/><Relationship Id="rId7" Type="http://schemas.openxmlformats.org/officeDocument/2006/relationships/image" Target="../media/image208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jpg"/><Relationship Id="rId8" Type="http://schemas.openxmlformats.org/officeDocument/2006/relationships/image" Target="../media/image215.jpg"/><Relationship Id="rId9" Type="http://schemas.openxmlformats.org/officeDocument/2006/relationships/image" Target="../media/image216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7.png"/><Relationship Id="rId3" Type="http://schemas.openxmlformats.org/officeDocument/2006/relationships/image" Target="../media/image19.png"/><Relationship Id="rId4" Type="http://schemas.openxmlformats.org/officeDocument/2006/relationships/image" Target="../media/image195.png"/><Relationship Id="rId5" Type="http://schemas.openxmlformats.org/officeDocument/2006/relationships/image" Target="../media/image218.png"/><Relationship Id="rId6" Type="http://schemas.openxmlformats.org/officeDocument/2006/relationships/image" Target="../media/image219.png"/><Relationship Id="rId7" Type="http://schemas.openxmlformats.org/officeDocument/2006/relationships/image" Target="../media/image2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19.png"/><Relationship Id="rId21" Type="http://schemas.openxmlformats.org/officeDocument/2006/relationships/image" Target="../media/image20.jpg"/><Relationship Id="rId22" Type="http://schemas.openxmlformats.org/officeDocument/2006/relationships/image" Target="../media/image43.jpg"/><Relationship Id="rId23" Type="http://schemas.openxmlformats.org/officeDocument/2006/relationships/image" Target="../media/image44.png"/><Relationship Id="rId24" Type="http://schemas.openxmlformats.org/officeDocument/2006/relationships/image" Target="../media/image4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19.png"/><Relationship Id="rId19" Type="http://schemas.openxmlformats.org/officeDocument/2006/relationships/image" Target="../media/image20.jpg"/><Relationship Id="rId20" Type="http://schemas.openxmlformats.org/officeDocument/2006/relationships/image" Target="../media/image59.jpg"/><Relationship Id="rId21" Type="http://schemas.openxmlformats.org/officeDocument/2006/relationships/image" Target="../media/image60.png"/><Relationship Id="rId22" Type="http://schemas.openxmlformats.org/officeDocument/2006/relationships/image" Target="../media/image6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50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Relationship Id="rId18" Type="http://schemas.openxmlformats.org/officeDocument/2006/relationships/image" Target="../media/image73.png"/><Relationship Id="rId19" Type="http://schemas.openxmlformats.org/officeDocument/2006/relationships/image" Target="../media/image74.png"/><Relationship Id="rId20" Type="http://schemas.openxmlformats.org/officeDocument/2006/relationships/image" Target="../media/image75.png"/><Relationship Id="rId21" Type="http://schemas.openxmlformats.org/officeDocument/2006/relationships/image" Target="../media/image76.png"/><Relationship Id="rId22" Type="http://schemas.openxmlformats.org/officeDocument/2006/relationships/image" Target="../media/image77.png"/><Relationship Id="rId23" Type="http://schemas.openxmlformats.org/officeDocument/2006/relationships/image" Target="../media/image78.png"/><Relationship Id="rId24" Type="http://schemas.openxmlformats.org/officeDocument/2006/relationships/image" Target="../media/image19.png"/><Relationship Id="rId25" Type="http://schemas.openxmlformats.org/officeDocument/2006/relationships/image" Target="../media/image20.jpg"/><Relationship Id="rId26" Type="http://schemas.openxmlformats.org/officeDocument/2006/relationships/image" Target="../media/image79.jpg"/><Relationship Id="rId27" Type="http://schemas.openxmlformats.org/officeDocument/2006/relationships/image" Target="../media/image80.png"/><Relationship Id="rId28" Type="http://schemas.openxmlformats.org/officeDocument/2006/relationships/image" Target="../media/image8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50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19.png"/><Relationship Id="rId21" Type="http://schemas.openxmlformats.org/officeDocument/2006/relationships/image" Target="../media/image20.jpg"/><Relationship Id="rId22" Type="http://schemas.openxmlformats.org/officeDocument/2006/relationships/image" Target="../media/image95.jpg"/><Relationship Id="rId23" Type="http://schemas.openxmlformats.org/officeDocument/2006/relationships/image" Target="../media/image96.png"/><Relationship Id="rId24" Type="http://schemas.openxmlformats.org/officeDocument/2006/relationships/image" Target="../media/image9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02.png"/><Relationship Id="rId9" Type="http://schemas.openxmlformats.org/officeDocument/2006/relationships/image" Target="../media/image50.png"/><Relationship Id="rId10" Type="http://schemas.openxmlformats.org/officeDocument/2006/relationships/image" Target="../media/image85.png"/><Relationship Id="rId11" Type="http://schemas.openxmlformats.org/officeDocument/2006/relationships/image" Target="../media/image103.png"/><Relationship Id="rId12" Type="http://schemas.openxmlformats.org/officeDocument/2006/relationships/image" Target="../media/image104.png"/><Relationship Id="rId13" Type="http://schemas.openxmlformats.org/officeDocument/2006/relationships/image" Target="../media/image105.png"/><Relationship Id="rId14" Type="http://schemas.openxmlformats.org/officeDocument/2006/relationships/image" Target="../media/image106.png"/><Relationship Id="rId15" Type="http://schemas.openxmlformats.org/officeDocument/2006/relationships/image" Target="../media/image107.png"/><Relationship Id="rId16" Type="http://schemas.openxmlformats.org/officeDocument/2006/relationships/image" Target="../media/image108.png"/><Relationship Id="rId17" Type="http://schemas.openxmlformats.org/officeDocument/2006/relationships/image" Target="../media/image109.png"/><Relationship Id="rId18" Type="http://schemas.openxmlformats.org/officeDocument/2006/relationships/image" Target="../media/image110.png"/><Relationship Id="rId19" Type="http://schemas.openxmlformats.org/officeDocument/2006/relationships/image" Target="../media/image111.png"/><Relationship Id="rId20" Type="http://schemas.openxmlformats.org/officeDocument/2006/relationships/image" Target="../media/image112.png"/><Relationship Id="rId21" Type="http://schemas.openxmlformats.org/officeDocument/2006/relationships/image" Target="../media/image113.png"/><Relationship Id="rId22" Type="http://schemas.openxmlformats.org/officeDocument/2006/relationships/image" Target="../media/image114.png"/><Relationship Id="rId23" Type="http://schemas.openxmlformats.org/officeDocument/2006/relationships/image" Target="../media/image19.png"/><Relationship Id="rId24" Type="http://schemas.openxmlformats.org/officeDocument/2006/relationships/image" Target="../media/image20.jp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png"/><Relationship Id="rId21" Type="http://schemas.openxmlformats.org/officeDocument/2006/relationships/image" Target="../media/image139.png"/><Relationship Id="rId22" Type="http://schemas.openxmlformats.org/officeDocument/2006/relationships/image" Target="../media/image19.png"/><Relationship Id="rId23" Type="http://schemas.openxmlformats.org/officeDocument/2006/relationships/image" Target="../media/image20.jpg"/><Relationship Id="rId24" Type="http://schemas.openxmlformats.org/officeDocument/2006/relationships/image" Target="../media/image14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67130"/>
            <a:chOff x="0" y="0"/>
            <a:chExt cx="9139555" cy="1167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56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461"/>
              <a:ext cx="7196201" cy="76676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99986"/>
              <a:ext cx="2424176" cy="7667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260"/>
              </a:spcBef>
            </a:pPr>
            <a:r>
              <a:rPr dirty="0" sz="2600" spc="-290"/>
              <a:t>Анализ</a:t>
            </a:r>
            <a:r>
              <a:rPr dirty="0" sz="2600" spc="-80"/>
              <a:t> </a:t>
            </a:r>
            <a:r>
              <a:rPr dirty="0" sz="2600" spc="-265"/>
              <a:t>аварийности</a:t>
            </a:r>
            <a:r>
              <a:rPr dirty="0" sz="2600" spc="-155"/>
              <a:t> </a:t>
            </a:r>
            <a:r>
              <a:rPr dirty="0" sz="2600" spc="-260"/>
              <a:t>на</a:t>
            </a:r>
            <a:r>
              <a:rPr dirty="0" sz="2600" spc="-70"/>
              <a:t> </a:t>
            </a:r>
            <a:r>
              <a:rPr dirty="0" sz="2600" spc="-265"/>
              <a:t>территории</a:t>
            </a:r>
            <a:r>
              <a:rPr dirty="0" sz="2600" spc="-145"/>
              <a:t> </a:t>
            </a:r>
            <a:r>
              <a:rPr dirty="0" sz="2600" spc="-295"/>
              <a:t>Приморского</a:t>
            </a:r>
            <a:r>
              <a:rPr dirty="0" sz="2600" spc="-70"/>
              <a:t> </a:t>
            </a:r>
            <a:r>
              <a:rPr dirty="0" sz="2600" spc="-320"/>
              <a:t>края </a:t>
            </a:r>
            <a:r>
              <a:rPr dirty="0" sz="2600" spc="-240"/>
              <a:t>в</a:t>
            </a:r>
            <a:r>
              <a:rPr dirty="0" sz="2600" spc="-95"/>
              <a:t> </a:t>
            </a:r>
            <a:r>
              <a:rPr dirty="0" sz="2600" spc="-265"/>
              <a:t>летний</a:t>
            </a:r>
            <a:r>
              <a:rPr dirty="0" sz="2600" spc="-75"/>
              <a:t> </a:t>
            </a:r>
            <a:r>
              <a:rPr dirty="0" sz="2600" spc="-300"/>
              <a:t>период</a:t>
            </a:r>
            <a:endParaRPr sz="2600"/>
          </a:p>
        </p:txBody>
      </p:sp>
      <p:grpSp>
        <p:nvGrpSpPr>
          <p:cNvPr id="7" name="object 7" descr=""/>
          <p:cNvGrpSpPr/>
          <p:nvPr/>
        </p:nvGrpSpPr>
        <p:grpSpPr>
          <a:xfrm>
            <a:off x="85725" y="1590675"/>
            <a:ext cx="3434079" cy="4586605"/>
            <a:chOff x="85725" y="1590675"/>
            <a:chExt cx="3434079" cy="45866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675" y="1590675"/>
              <a:ext cx="2505075" cy="20002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775" y="3114675"/>
              <a:ext cx="2462276" cy="22432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725" y="4733988"/>
              <a:ext cx="3338576" cy="7096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0850" y="4733988"/>
              <a:ext cx="528637" cy="7096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0075" y="5105400"/>
              <a:ext cx="2490851" cy="7096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500" y="5467350"/>
              <a:ext cx="2462276" cy="70961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75272" y="2758115"/>
            <a:ext cx="3036570" cy="3204210"/>
          </a:xfrm>
          <a:prstGeom prst="rect">
            <a:avLst/>
          </a:prstGeom>
        </p:spPr>
        <p:txBody>
          <a:bodyPr wrap="square" lIns="0" tIns="673100" rIns="0" bIns="0" rtlCol="0" vert="horz">
            <a:spAutoFit/>
          </a:bodyPr>
          <a:lstStyle/>
          <a:p>
            <a:pPr marL="849630">
              <a:lnSpc>
                <a:spcPct val="100000"/>
              </a:lnSpc>
              <a:spcBef>
                <a:spcPts val="5300"/>
              </a:spcBef>
            </a:pPr>
            <a:r>
              <a:rPr dirty="0" sz="8000" spc="-25">
                <a:solidFill>
                  <a:srgbClr val="FF0000"/>
                </a:solidFill>
                <a:latin typeface="Arial MT"/>
                <a:cs typeface="Arial MT"/>
              </a:rPr>
              <a:t>34</a:t>
            </a:r>
            <a:endParaRPr sz="8000">
              <a:latin typeface="Arial MT"/>
              <a:cs typeface="Arial MT"/>
            </a:endParaRPr>
          </a:p>
          <a:p>
            <a:pPr algn="ctr" marL="12700" marR="5080">
              <a:lnSpc>
                <a:spcPct val="100400"/>
              </a:lnSpc>
              <a:spcBef>
                <a:spcPts val="1550"/>
              </a:spcBef>
            </a:pPr>
            <a:r>
              <a:rPr dirty="0" sz="2400" spc="-20">
                <a:solidFill>
                  <a:srgbClr val="FF0000"/>
                </a:solidFill>
                <a:latin typeface="Microsoft Sans Serif"/>
                <a:cs typeface="Microsoft Sans Serif"/>
              </a:rPr>
              <a:t>количество</a:t>
            </a:r>
            <a:r>
              <a:rPr dirty="0" sz="2400" spc="-8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дорожно</a:t>
            </a:r>
            <a:r>
              <a:rPr dirty="0" sz="2400" spc="-10">
                <a:solidFill>
                  <a:srgbClr val="FF0000"/>
                </a:solidFill>
                <a:latin typeface="Arial MT"/>
                <a:cs typeface="Arial MT"/>
              </a:rPr>
              <a:t>- </a:t>
            </a: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транспортных происшествий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99083" y="3732565"/>
            <a:ext cx="332548" cy="78892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343275" y="3095625"/>
            <a:ext cx="2891155" cy="2633980"/>
            <a:chOff x="3343275" y="3095625"/>
            <a:chExt cx="2891155" cy="263398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29000" y="3095625"/>
              <a:ext cx="2462276" cy="224320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43275" y="4743513"/>
              <a:ext cx="2890901" cy="58578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3775" y="5019675"/>
              <a:ext cx="2509901" cy="70961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3501771" y="3395027"/>
            <a:ext cx="2555240" cy="2118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70865">
              <a:lnSpc>
                <a:spcPct val="100000"/>
              </a:lnSpc>
              <a:spcBef>
                <a:spcPts val="135"/>
              </a:spcBef>
            </a:pPr>
            <a:r>
              <a:rPr dirty="0" sz="8000" spc="-25">
                <a:solidFill>
                  <a:srgbClr val="FF0000"/>
                </a:solidFill>
                <a:latin typeface="Arial MT"/>
                <a:cs typeface="Arial MT"/>
              </a:rPr>
              <a:t>39</a:t>
            </a:r>
            <a:endParaRPr sz="8000">
              <a:latin typeface="Arial MT"/>
              <a:cs typeface="Arial MT"/>
            </a:endParaRPr>
          </a:p>
          <a:p>
            <a:pPr algn="ctr">
              <a:lnSpc>
                <a:spcPts val="2390"/>
              </a:lnSpc>
              <a:spcBef>
                <a:spcPts val="1585"/>
              </a:spcBef>
            </a:pPr>
            <a:r>
              <a:rPr dirty="0" sz="2000" spc="-10">
                <a:latin typeface="Microsoft Sans Serif"/>
                <a:cs typeface="Microsoft Sans Serif"/>
              </a:rPr>
              <a:t>несовершеннолетних</a:t>
            </a:r>
            <a:endParaRPr sz="2000">
              <a:latin typeface="Microsoft Sans Serif"/>
              <a:cs typeface="Microsoft Sans Serif"/>
            </a:endParaRPr>
          </a:p>
          <a:p>
            <a:pPr algn="ctr" marL="3175">
              <a:lnSpc>
                <a:spcPts val="2870"/>
              </a:lnSpc>
            </a:pP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травмированы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238875" y="4667313"/>
            <a:ext cx="2905125" cy="986155"/>
            <a:chOff x="6238875" y="4667313"/>
            <a:chExt cx="2905125" cy="986155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8875" y="4667313"/>
              <a:ext cx="2905125" cy="5857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86600" y="4953000"/>
              <a:ext cx="1223962" cy="700087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6405879" y="3112216"/>
            <a:ext cx="2570480" cy="2329815"/>
          </a:xfrm>
          <a:prstGeom prst="rect">
            <a:avLst/>
          </a:prstGeom>
        </p:spPr>
        <p:txBody>
          <a:bodyPr wrap="square" lIns="0" tIns="342900" rIns="0" bIns="0" rtlCol="0" vert="horz">
            <a:spAutoFit/>
          </a:bodyPr>
          <a:lstStyle/>
          <a:p>
            <a:pPr algn="ctr" marR="201930">
              <a:lnSpc>
                <a:spcPct val="100000"/>
              </a:lnSpc>
              <a:spcBef>
                <a:spcPts val="2700"/>
              </a:spcBef>
            </a:pPr>
            <a:r>
              <a:rPr dirty="0" sz="8000" spc="-5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8000">
              <a:latin typeface="Arial MT"/>
              <a:cs typeface="Arial MT"/>
            </a:endParaRPr>
          </a:p>
          <a:p>
            <a:pPr algn="ctr">
              <a:lnSpc>
                <a:spcPts val="2390"/>
              </a:lnSpc>
              <a:spcBef>
                <a:spcPts val="685"/>
              </a:spcBef>
            </a:pPr>
            <a:r>
              <a:rPr dirty="0" sz="2000" spc="-10">
                <a:latin typeface="Microsoft Sans Serif"/>
                <a:cs typeface="Microsoft Sans Serif"/>
              </a:rPr>
              <a:t>несовершеннолетний</a:t>
            </a:r>
            <a:endParaRPr sz="2000">
              <a:latin typeface="Microsoft Sans Serif"/>
              <a:cs typeface="Microsoft Sans Serif"/>
            </a:endParaRPr>
          </a:p>
          <a:p>
            <a:pPr algn="ctr" marL="5080">
              <a:lnSpc>
                <a:spcPts val="2870"/>
              </a:lnSpc>
            </a:pPr>
            <a:r>
              <a:rPr dirty="0" sz="2400" spc="-10">
                <a:solidFill>
                  <a:srgbClr val="FF0000"/>
                </a:solidFill>
                <a:latin typeface="Microsoft Sans Serif"/>
                <a:cs typeface="Microsoft Sans Serif"/>
              </a:rPr>
              <a:t>погиб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238500" y="1409700"/>
            <a:ext cx="5553075" cy="2095500"/>
            <a:chOff x="3238500" y="1409700"/>
            <a:chExt cx="5553075" cy="2095500"/>
          </a:xfrm>
        </p:grpSpPr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6500" y="1409700"/>
              <a:ext cx="2505075" cy="20002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8500" y="1504950"/>
              <a:ext cx="2505075" cy="2000250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6858000" y="0"/>
            <a:ext cx="2266950" cy="1285875"/>
            <a:chOff x="6858000" y="0"/>
            <a:chExt cx="2266950" cy="128587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6034405"/>
            <a:chOff x="0" y="0"/>
            <a:chExt cx="9139555" cy="6034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60340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4719701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5"/>
              <a:t> </a:t>
            </a:r>
            <a:r>
              <a:rPr dirty="0" sz="2400" spc="-225"/>
              <a:t>с</a:t>
            </a:r>
            <a:r>
              <a:rPr dirty="0" sz="2400" spc="-105"/>
              <a:t> </a:t>
            </a:r>
            <a:r>
              <a:rPr dirty="0" sz="2400" spc="-250"/>
              <a:t>участием</a:t>
            </a:r>
            <a:r>
              <a:rPr dirty="0" sz="2400" spc="-95"/>
              <a:t> </a:t>
            </a:r>
            <a:r>
              <a:rPr dirty="0" sz="2400" spc="-245"/>
              <a:t>водителя</a:t>
            </a:r>
            <a:r>
              <a:rPr dirty="0" sz="2400" spc="-30"/>
              <a:t> </a:t>
            </a:r>
            <a:r>
              <a:rPr dirty="0" sz="2400" spc="-285"/>
              <a:t>мотоцикла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85725" y="5934075"/>
            <a:ext cx="4138929" cy="376555"/>
            <a:chOff x="85725" y="5934075"/>
            <a:chExt cx="4138929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5934075"/>
              <a:ext cx="404812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975" y="6143625"/>
              <a:ext cx="3948176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175" y="5934075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5934075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725" y="5934075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450" y="5934075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0" y="5934075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275" y="5934075"/>
              <a:ext cx="947737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0650" y="5934075"/>
              <a:ext cx="280987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6375" y="5934075"/>
              <a:ext cx="642937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4050" y="5934075"/>
              <a:ext cx="404812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3600" y="5934075"/>
              <a:ext cx="976312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24175" y="5934075"/>
              <a:ext cx="833437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2350" y="5934075"/>
              <a:ext cx="319087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95700" y="5934075"/>
              <a:ext cx="528637" cy="376237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87007" y="5964554"/>
            <a:ext cx="8588375" cy="62674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08.06,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г.Уссурийск,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пешехода,</a:t>
            </a:r>
            <a:r>
              <a:rPr dirty="0" u="sng" sz="1200" spc="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девочка,</a:t>
            </a:r>
            <a:r>
              <a:rPr dirty="0" u="sng" sz="1200" spc="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9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spcBef>
                <a:spcPts val="215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городе</a:t>
            </a:r>
            <a:r>
              <a:rPr dirty="0" sz="1200" spc="-10">
                <a:latin typeface="Calibri"/>
                <a:cs typeface="Calibri"/>
              </a:rPr>
              <a:t> Уссурийске </a:t>
            </a:r>
            <a:r>
              <a:rPr dirty="0" sz="1200">
                <a:latin typeface="Calibri"/>
                <a:cs typeface="Calibri"/>
              </a:rPr>
              <a:t>17-летний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водитель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мотоцикла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совершил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9-</a:t>
            </a:r>
            <a:r>
              <a:rPr dirty="0" sz="1200" spc="-10">
                <a:latin typeface="Calibri"/>
                <a:cs typeface="Calibri"/>
              </a:rPr>
              <a:t>летнюю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девочку,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катавшуюся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самокате </a:t>
            </a:r>
            <a:r>
              <a:rPr dirty="0" sz="1200">
                <a:latin typeface="Calibri"/>
                <a:cs typeface="Calibri"/>
              </a:rPr>
              <a:t>по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территории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Calibri"/>
                <a:cs typeface="Calibri"/>
              </a:rPr>
              <a:t>парка.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результате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удара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она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получила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травмы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ног.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28625" y="0"/>
            <a:ext cx="8696325" cy="5876925"/>
            <a:chOff x="428625" y="0"/>
            <a:chExt cx="8696325" cy="587692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8625" y="1409700"/>
              <a:ext cx="8286750" cy="4467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6034405"/>
            <a:chOff x="0" y="0"/>
            <a:chExt cx="9139555" cy="6034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60340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3481451" cy="7096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228536"/>
              <a:ext cx="1919351" cy="7096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55"/>
              <a:t> </a:t>
            </a:r>
            <a:r>
              <a:rPr dirty="0" sz="2400" spc="-225"/>
              <a:t>с</a:t>
            </a:r>
            <a:r>
              <a:rPr dirty="0" sz="2400" spc="-110"/>
              <a:t> </a:t>
            </a:r>
            <a:r>
              <a:rPr dirty="0" sz="2400" spc="-250"/>
              <a:t>участием</a:t>
            </a:r>
            <a:r>
              <a:rPr dirty="0" sz="2400" spc="-105"/>
              <a:t> </a:t>
            </a:r>
            <a:r>
              <a:rPr dirty="0" sz="2400" spc="-240"/>
              <a:t>водителя</a:t>
            </a:r>
            <a:r>
              <a:rPr dirty="0" sz="2400" spc="-95"/>
              <a:t> </a:t>
            </a:r>
            <a:r>
              <a:rPr dirty="0" sz="2400" spc="-285"/>
              <a:t>квадроцикла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85725" y="5934075"/>
            <a:ext cx="4224655" cy="376555"/>
            <a:chOff x="85725" y="5934075"/>
            <a:chExt cx="4224655" cy="37655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5" y="5934075"/>
              <a:ext cx="404812" cy="3762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75" y="6143625"/>
              <a:ext cx="4043426" cy="619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175" y="5934075"/>
              <a:ext cx="2809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5934075"/>
              <a:ext cx="3952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725" y="5934075"/>
              <a:ext cx="280987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450" y="5934075"/>
              <a:ext cx="309562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650" y="5934075"/>
              <a:ext cx="280987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375" y="5934075"/>
              <a:ext cx="995362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0" y="5934075"/>
              <a:ext cx="633412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1675" y="5934075"/>
              <a:ext cx="395287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1225" y="5934075"/>
              <a:ext cx="976312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62275" y="5934075"/>
              <a:ext cx="852487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29025" y="5934075"/>
              <a:ext cx="309562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52850" y="5934075"/>
              <a:ext cx="557212" cy="376237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87007" y="5964554"/>
            <a:ext cx="8420100" cy="62674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08.06,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Уссурийск,</a:t>
            </a:r>
            <a:r>
              <a:rPr dirty="0" u="sng" sz="1200" spc="-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пешехода,</a:t>
            </a:r>
            <a:r>
              <a:rPr dirty="0" u="sng" sz="1200" spc="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мальчик,</a:t>
            </a:r>
            <a:r>
              <a:rPr dirty="0" u="sng" sz="1200" spc="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года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  <a:spcBef>
                <a:spcPts val="215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Уссурийске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результате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наезда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квадроцикла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получил травмы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3-</a:t>
            </a:r>
            <a:r>
              <a:rPr dirty="0" sz="1200">
                <a:latin typeface="Calibri"/>
                <a:cs typeface="Calibri"/>
              </a:rPr>
              <a:t>х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летний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мальчик,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потребовалась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госпитализация.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ДТП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dirty="0" sz="1200">
                <a:latin typeface="Calibri"/>
                <a:cs typeface="Calibri"/>
              </a:rPr>
              <a:t>произошло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около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ворот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дома,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котором </a:t>
            </a:r>
            <a:r>
              <a:rPr dirty="0" sz="1200" spc="-10">
                <a:latin typeface="Calibri"/>
                <a:cs typeface="Calibri"/>
              </a:rPr>
              <a:t>проживает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пострадавший,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транспортным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средством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управлял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11</a:t>
            </a:r>
            <a:r>
              <a:rPr dirty="0" sz="1200" spc="-1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мальчик.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0" y="0"/>
            <a:ext cx="9124950" cy="5324475"/>
            <a:chOff x="0" y="0"/>
            <a:chExt cx="9124950" cy="532447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1781175"/>
              <a:ext cx="4495800" cy="354330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0975" y="1990725"/>
              <a:ext cx="3924300" cy="294322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91000" y="1533525"/>
              <a:ext cx="4933950" cy="3705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4462526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67728"/>
            <a:ext cx="423291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5"/>
              <a:t>Детский</a:t>
            </a:r>
            <a:r>
              <a:rPr dirty="0" spc="-80"/>
              <a:t> </a:t>
            </a:r>
            <a:r>
              <a:rPr dirty="0" spc="-200"/>
              <a:t>травматизм</a:t>
            </a:r>
            <a:r>
              <a:rPr dirty="0" spc="-40"/>
              <a:t> </a:t>
            </a:r>
            <a:r>
              <a:rPr dirty="0" spc="-180"/>
              <a:t>в</a:t>
            </a:r>
            <a:r>
              <a:rPr dirty="0" spc="-40"/>
              <a:t> </a:t>
            </a:r>
            <a:r>
              <a:rPr dirty="0" spc="-175"/>
              <a:t>летний</a:t>
            </a:r>
            <a:r>
              <a:rPr dirty="0" spc="-75"/>
              <a:t> </a:t>
            </a:r>
            <a:r>
              <a:rPr dirty="0" spc="-195"/>
              <a:t>период</a:t>
            </a:r>
            <a:r>
              <a:rPr dirty="0" spc="-40"/>
              <a:t> </a:t>
            </a:r>
            <a:r>
              <a:rPr dirty="0" spc="-185"/>
              <a:t>2024</a:t>
            </a:r>
            <a:r>
              <a:rPr dirty="0" spc="-75"/>
              <a:t> </a:t>
            </a:r>
            <a:r>
              <a:rPr dirty="0" spc="-100"/>
              <a:t>года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742950" y="114300"/>
            <a:ext cx="8391525" cy="5939155"/>
            <a:chOff x="742950" y="114300"/>
            <a:chExt cx="8391525" cy="59391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114300"/>
              <a:ext cx="1285875" cy="12858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50" y="1390586"/>
              <a:ext cx="7939151" cy="466255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7875" y="3809936"/>
              <a:ext cx="5253101" cy="104298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30592" rIns="0" bIns="0" rtlCol="0" vert="horz">
            <a:spAutoFit/>
          </a:bodyPr>
          <a:lstStyle/>
          <a:p>
            <a:pPr algn="ctr" marL="201930" marR="5080">
              <a:lnSpc>
                <a:spcPct val="100800"/>
              </a:lnSpc>
              <a:spcBef>
                <a:spcPts val="70"/>
              </a:spcBef>
            </a:pPr>
            <a:r>
              <a:rPr dirty="0"/>
              <a:t>Летом</a:t>
            </a:r>
            <a:r>
              <a:rPr dirty="0" spc="-35"/>
              <a:t> </a:t>
            </a:r>
            <a:r>
              <a:rPr dirty="0"/>
              <a:t>2024</a:t>
            </a:r>
            <a:r>
              <a:rPr dirty="0" spc="-85"/>
              <a:t> </a:t>
            </a:r>
            <a:r>
              <a:rPr dirty="0"/>
              <a:t>года</a:t>
            </a:r>
            <a:r>
              <a:rPr dirty="0" spc="-60"/>
              <a:t> </a:t>
            </a:r>
            <a:r>
              <a:rPr dirty="0"/>
              <a:t>в</a:t>
            </a:r>
            <a:r>
              <a:rPr dirty="0" spc="-60"/>
              <a:t> </a:t>
            </a:r>
            <a:r>
              <a:rPr dirty="0" spc="-10"/>
              <a:t>Приморском</a:t>
            </a:r>
            <a:r>
              <a:rPr dirty="0" spc="-100"/>
              <a:t> </a:t>
            </a:r>
            <a:r>
              <a:rPr dirty="0" spc="-20"/>
              <a:t>крае </a:t>
            </a:r>
            <a:r>
              <a:rPr dirty="0" spc="-10"/>
              <a:t>погибли</a:t>
            </a:r>
          </a:p>
          <a:p>
            <a:pPr algn="ctr" marL="189230">
              <a:lnSpc>
                <a:spcPts val="4280"/>
              </a:lnSpc>
            </a:pPr>
            <a:r>
              <a:rPr dirty="0" b="1">
                <a:latin typeface="Calibri"/>
                <a:cs typeface="Calibri"/>
              </a:rPr>
              <a:t>6</a:t>
            </a:r>
            <a:r>
              <a:rPr dirty="0" spc="-1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несовершеннолетних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224780"/>
            <a:chOff x="0" y="0"/>
            <a:chExt cx="9139555" cy="522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2243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70914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5"/>
              <a:t> </a:t>
            </a:r>
            <a:r>
              <a:rPr dirty="0" sz="2400" spc="-235"/>
              <a:t>в</a:t>
            </a:r>
            <a:r>
              <a:rPr dirty="0" sz="2400" spc="-95"/>
              <a:t> </a:t>
            </a:r>
            <a:r>
              <a:rPr dirty="0" sz="2400" spc="-245"/>
              <a:t>результате</a:t>
            </a:r>
            <a:r>
              <a:rPr dirty="0" sz="2400" spc="-65"/>
              <a:t> </a:t>
            </a:r>
            <a:r>
              <a:rPr dirty="0" sz="2400" spc="-260"/>
              <a:t>которых</a:t>
            </a:r>
            <a:r>
              <a:rPr dirty="0" sz="2400" spc="-35"/>
              <a:t> </a:t>
            </a:r>
            <a:r>
              <a:rPr dirty="0" sz="2400" spc="-254"/>
              <a:t>погибли</a:t>
            </a:r>
            <a:r>
              <a:rPr dirty="0" sz="2400" spc="-75"/>
              <a:t> </a:t>
            </a:r>
            <a:r>
              <a:rPr dirty="0" sz="2400" spc="-265"/>
              <a:t>несовершеннолетние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62864" y="5288597"/>
            <a:ext cx="8991600" cy="1530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55955" algn="l"/>
                <a:tab pos="2152650" algn="l"/>
                <a:tab pos="2598420" algn="l"/>
                <a:tab pos="3991610" algn="l"/>
                <a:tab pos="5833745" algn="l"/>
                <a:tab pos="6182360" algn="l"/>
                <a:tab pos="6748780" algn="l"/>
                <a:tab pos="7820659" algn="l"/>
                <a:tab pos="8914765" algn="l"/>
              </a:tabLst>
            </a:pPr>
            <a:r>
              <a:rPr dirty="0" u="sng" sz="1400" spc="-1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19.07,</a:t>
            </a:r>
            <a:r>
              <a:rPr dirty="0" u="sng" sz="14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1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Лесозаводский</a:t>
            </a:r>
            <a:r>
              <a:rPr dirty="0" u="sng" sz="14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2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ГО</a:t>
            </a:r>
            <a:r>
              <a:rPr dirty="0" u="sng" sz="14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,</a:t>
            </a:r>
            <a:r>
              <a:rPr dirty="0" u="sng" sz="14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столкновение,</a:t>
            </a:r>
            <a:r>
              <a:rPr dirty="0" u="sng" sz="14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3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мальчик-</a:t>
            </a:r>
            <a:r>
              <a:rPr dirty="0" u="sng" sz="1400" spc="-1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пассажир,</a:t>
            </a:r>
            <a:r>
              <a:rPr dirty="0" u="sng" sz="14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25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10</a:t>
            </a:r>
            <a:r>
              <a:rPr dirty="0" u="sng" sz="140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20" b="1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</a:t>
            </a:r>
            <a:r>
              <a:rPr dirty="0" u="sng" sz="14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,</a:t>
            </a:r>
            <a:r>
              <a:rPr dirty="0" u="sng" sz="14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нарушение</a:t>
            </a:r>
            <a:r>
              <a:rPr dirty="0" u="sng" sz="14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водителем</a:t>
            </a:r>
            <a:r>
              <a:rPr dirty="0" u="sng" sz="14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400" spc="-5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  <a:spcBef>
                <a:spcPts val="50"/>
              </a:spcBef>
            </a:pP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нарушение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400" spc="-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FF0000"/>
                </a:solidFill>
                <a:latin typeface="Microsoft Sans Serif"/>
                <a:cs typeface="Microsoft Sans Serif"/>
              </a:rPr>
              <a:t>перевозки</a:t>
            </a:r>
            <a:r>
              <a:rPr dirty="0" sz="1400" spc="-5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детей</a:t>
            </a:r>
            <a:r>
              <a:rPr dirty="0" sz="1400" spc="-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(не</a:t>
            </a:r>
            <a:r>
              <a:rPr dirty="0" sz="1400" spc="-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dirty="0" sz="1400" spc="-20">
                <a:solidFill>
                  <a:srgbClr val="FF0000"/>
                </a:solidFill>
                <a:latin typeface="Microsoft Sans Serif"/>
                <a:cs typeface="Microsoft Sans Serif"/>
              </a:rPr>
              <a:t> детских</a:t>
            </a:r>
            <a:r>
              <a:rPr dirty="0" sz="1400" spc="-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сидений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либо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Microsoft Sans Serif"/>
                <a:cs typeface="Microsoft Sans Serif"/>
              </a:rPr>
              <a:t>удерживающих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Microsoft Sans Serif"/>
                <a:cs typeface="Microsoft Sans Serif"/>
              </a:rPr>
              <a:t>устройств)</a:t>
            </a:r>
            <a:r>
              <a:rPr dirty="0" sz="1400" spc="-10">
                <a:solidFill>
                  <a:srgbClr val="FF0000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5"/>
              </a:lnSpc>
            </a:pP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4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результате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столкновения</a:t>
            </a:r>
            <a:r>
              <a:rPr dirty="0" sz="1400" spc="7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транспортных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средств</a:t>
            </a:r>
            <a:r>
              <a:rPr dirty="0" sz="1400" spc="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погиб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Arial MT"/>
                <a:cs typeface="Arial MT"/>
              </a:rPr>
              <a:t>10-</a:t>
            </a:r>
            <a:r>
              <a:rPr dirty="0" sz="1400">
                <a:latin typeface="Microsoft Sans Serif"/>
                <a:cs typeface="Microsoft Sans Serif"/>
              </a:rPr>
              <a:t>летний</a:t>
            </a:r>
            <a:r>
              <a:rPr dirty="0" sz="1400" spc="4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мальчик,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5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момент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удара</a:t>
            </a:r>
            <a:r>
              <a:rPr dirty="0" sz="1400" spc="6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он</a:t>
            </a:r>
            <a:r>
              <a:rPr dirty="0" sz="1400" spc="7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находился</a:t>
            </a:r>
            <a:endParaRPr sz="1400">
              <a:latin typeface="Microsoft Sans Serif"/>
              <a:cs typeface="Microsoft Sans Serif"/>
            </a:endParaRPr>
          </a:p>
          <a:p>
            <a:pPr marL="12700" marR="5715">
              <a:lnSpc>
                <a:spcPts val="1730"/>
              </a:lnSpc>
            </a:pPr>
            <a:r>
              <a:rPr dirty="0" sz="1400">
                <a:latin typeface="Microsoft Sans Serif"/>
                <a:cs typeface="Microsoft Sans Serif"/>
              </a:rPr>
              <a:t>на</a:t>
            </a:r>
            <a:r>
              <a:rPr dirty="0" sz="1400" spc="37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переднем</a:t>
            </a:r>
            <a:r>
              <a:rPr dirty="0" sz="1400" spc="38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пассажирском</a:t>
            </a:r>
            <a:r>
              <a:rPr dirty="0" sz="1400" spc="3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сидении,</a:t>
            </a:r>
            <a:r>
              <a:rPr dirty="0" sz="1400" spc="39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детское</a:t>
            </a:r>
            <a:r>
              <a:rPr dirty="0" sz="1400" spc="34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удерживающее</a:t>
            </a:r>
            <a:r>
              <a:rPr dirty="0" sz="1400" spc="3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устройство</a:t>
            </a:r>
            <a:r>
              <a:rPr dirty="0" sz="1400" spc="35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отсутствовало,</a:t>
            </a:r>
            <a:r>
              <a:rPr dirty="0" sz="1400" spc="3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автомобилем </a:t>
            </a:r>
            <a:r>
              <a:rPr dirty="0" sz="1400">
                <a:latin typeface="Microsoft Sans Serif"/>
                <a:cs typeface="Microsoft Sans Serif"/>
              </a:rPr>
              <a:t>управлял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отец</a:t>
            </a:r>
            <a:r>
              <a:rPr dirty="0" sz="1400">
                <a:latin typeface="Arial MT"/>
                <a:cs typeface="Arial MT"/>
              </a:rPr>
              <a:t>.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По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предварительным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данным,</a:t>
            </a:r>
            <a:r>
              <a:rPr dirty="0" sz="1400" spc="8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автомобилю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Arial MT"/>
                <a:cs typeface="Arial MT"/>
              </a:rPr>
              <a:t>Toyota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Ptius,</a:t>
            </a:r>
            <a:r>
              <a:rPr dirty="0" sz="1400" spc="50">
                <a:latin typeface="Arial MT"/>
                <a:cs typeface="Arial MT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чьем</a:t>
            </a:r>
            <a:r>
              <a:rPr dirty="0" sz="1400" spc="3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салоне</a:t>
            </a:r>
            <a:r>
              <a:rPr dirty="0" sz="1400" spc="7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находилась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семья,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80"/>
              </a:lnSpc>
              <a:tabLst>
                <a:tab pos="737870" algn="l"/>
                <a:tab pos="1483995" algn="l"/>
                <a:tab pos="2625725" algn="l"/>
                <a:tab pos="3325495" algn="l"/>
                <a:tab pos="4191635" algn="l"/>
                <a:tab pos="5403215" algn="l"/>
                <a:tab pos="5648325" algn="l"/>
                <a:tab pos="6937375" algn="l"/>
                <a:tab pos="8093709" algn="l"/>
                <a:tab pos="8476615" algn="l"/>
              </a:tabLst>
            </a:pPr>
            <a:r>
              <a:rPr dirty="0" sz="1400" spc="-10">
                <a:latin typeface="Microsoft Sans Serif"/>
                <a:cs typeface="Microsoft Sans Serif"/>
              </a:rPr>
              <a:t>создал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помеху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автомобиль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Arial MT"/>
                <a:cs typeface="Arial MT"/>
              </a:rPr>
              <a:t>Nissan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Arial MT"/>
                <a:cs typeface="Arial MT"/>
              </a:rPr>
              <a:t>Qashqai,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выезжавший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50">
                <a:latin typeface="Microsoft Sans Serif"/>
                <a:cs typeface="Microsoft Sans Serif"/>
              </a:rPr>
              <a:t>с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прилегающей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территории</a:t>
            </a:r>
            <a:r>
              <a:rPr dirty="0" sz="1400" spc="-10">
                <a:latin typeface="Arial MT"/>
                <a:cs typeface="Arial MT"/>
              </a:rPr>
              <a:t>.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25">
                <a:latin typeface="Microsoft Sans Serif"/>
                <a:cs typeface="Microsoft Sans Serif"/>
              </a:rPr>
              <a:t>По</a:t>
            </a:r>
            <a:r>
              <a:rPr dirty="0" sz="1400">
                <a:latin typeface="Microsoft Sans Serif"/>
                <a:cs typeface="Microsoft Sans Serif"/>
              </a:rPr>
              <a:t>	</a:t>
            </a:r>
            <a:r>
              <a:rPr dirty="0" sz="1400" spc="-10">
                <a:latin typeface="Microsoft Sans Serif"/>
                <a:cs typeface="Microsoft Sans Serif"/>
              </a:rPr>
              <a:t>факту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 spc="-20">
                <a:latin typeface="Microsoft Sans Serif"/>
                <a:cs typeface="Microsoft Sans Serif"/>
              </a:rPr>
              <a:t>произошедшего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возбуждено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уголовное</a:t>
            </a:r>
            <a:r>
              <a:rPr dirty="0" sz="1400" spc="-5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дело</a:t>
            </a:r>
            <a:r>
              <a:rPr dirty="0" sz="1400" spc="-1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8100" y="0"/>
            <a:ext cx="9105900" cy="5172075"/>
            <a:chOff x="38100" y="0"/>
            <a:chExt cx="9105900" cy="51720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" y="1352550"/>
              <a:ext cx="9105900" cy="38195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224780"/>
            <a:chOff x="0" y="0"/>
            <a:chExt cx="9139555" cy="522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2243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70914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5"/>
              <a:t> </a:t>
            </a:r>
            <a:r>
              <a:rPr dirty="0" sz="2400" spc="-235"/>
              <a:t>в</a:t>
            </a:r>
            <a:r>
              <a:rPr dirty="0" sz="2400" spc="-95"/>
              <a:t> </a:t>
            </a:r>
            <a:r>
              <a:rPr dirty="0" sz="2400" spc="-245"/>
              <a:t>результате</a:t>
            </a:r>
            <a:r>
              <a:rPr dirty="0" sz="2400" spc="-65"/>
              <a:t> </a:t>
            </a:r>
            <a:r>
              <a:rPr dirty="0" sz="2400" spc="-260"/>
              <a:t>которых</a:t>
            </a:r>
            <a:r>
              <a:rPr dirty="0" sz="2400" spc="-35"/>
              <a:t> </a:t>
            </a:r>
            <a:r>
              <a:rPr dirty="0" sz="2400" spc="-254"/>
              <a:t>погибли</a:t>
            </a:r>
            <a:r>
              <a:rPr dirty="0" sz="2400" spc="-75"/>
              <a:t> </a:t>
            </a:r>
            <a:r>
              <a:rPr dirty="0" sz="2400" spc="-265"/>
              <a:t>несовершеннолетние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258445" y="5347398"/>
            <a:ext cx="8638540" cy="13589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12700">
              <a:lnSpc>
                <a:spcPct val="102800"/>
              </a:lnSpc>
              <a:spcBef>
                <a:spcPts val="80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31.07,</a:t>
            </a:r>
            <a:r>
              <a:rPr dirty="0" sz="1400" spc="3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Артем</a:t>
            </a:r>
            <a:r>
              <a:rPr dirty="0" sz="140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dirty="0" sz="1400" spc="3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столкновение,</a:t>
            </a:r>
            <a:r>
              <a:rPr dirty="0" sz="1400" spc="3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17-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летний</a:t>
            </a:r>
            <a:r>
              <a:rPr dirty="0" sz="1400" spc="29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водитель</a:t>
            </a:r>
            <a:r>
              <a:rPr dirty="0" sz="1400">
                <a:solidFill>
                  <a:srgbClr val="FF0000"/>
                </a:solidFill>
                <a:latin typeface="Arial MT"/>
                <a:cs typeface="Arial MT"/>
              </a:rPr>
              <a:t>,</a:t>
            </a:r>
            <a:r>
              <a:rPr dirty="0" sz="1400" spc="32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управление</a:t>
            </a:r>
            <a:r>
              <a:rPr dirty="0" sz="1400" spc="3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ТС</a:t>
            </a:r>
            <a:r>
              <a:rPr dirty="0" sz="1400" spc="36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лицом,</a:t>
            </a:r>
            <a:r>
              <a:rPr dirty="0" sz="1400" spc="35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36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имеющим</a:t>
            </a:r>
            <a:r>
              <a:rPr dirty="0" sz="1400" spc="32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права</a:t>
            </a:r>
            <a:r>
              <a:rPr dirty="0" sz="1400" spc="30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управление</a:t>
            </a:r>
            <a:r>
              <a:rPr dirty="0" sz="1400" spc="-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0000"/>
                </a:solidFill>
                <a:latin typeface="Microsoft Sans Serif"/>
                <a:cs typeface="Microsoft Sans Serif"/>
              </a:rPr>
              <a:t>ТС</a:t>
            </a:r>
            <a:r>
              <a:rPr dirty="0" sz="1400" spc="-25">
                <a:solidFill>
                  <a:srgbClr val="FF0000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algn="just" marL="12700" marR="5080">
              <a:lnSpc>
                <a:spcPct val="101299"/>
              </a:lnSpc>
              <a:spcBef>
                <a:spcPts val="250"/>
              </a:spcBef>
            </a:pP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5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результате</a:t>
            </a:r>
            <a:r>
              <a:rPr dirty="0" sz="1400" spc="15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столкновения</a:t>
            </a:r>
            <a:r>
              <a:rPr dirty="0" sz="1400" spc="18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транспортных</a:t>
            </a:r>
            <a:r>
              <a:rPr dirty="0" sz="1400" spc="12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средств</a:t>
            </a:r>
            <a:r>
              <a:rPr dirty="0" sz="1400" spc="18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Arial MT"/>
                <a:cs typeface="Arial MT"/>
              </a:rPr>
              <a:t>Toyota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Vitz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и</a:t>
            </a:r>
            <a:r>
              <a:rPr dirty="0" sz="1400" spc="16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Arial MT"/>
                <a:cs typeface="Arial MT"/>
              </a:rPr>
              <a:t>Nissan</a:t>
            </a:r>
            <a:r>
              <a:rPr dirty="0" sz="1400" spc="1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Murano</a:t>
            </a:r>
            <a:r>
              <a:rPr dirty="0" sz="1400" spc="114">
                <a:latin typeface="Arial MT"/>
                <a:cs typeface="Arial MT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смертельные</a:t>
            </a:r>
            <a:r>
              <a:rPr dirty="0" sz="1400" spc="1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травмы </a:t>
            </a:r>
            <a:r>
              <a:rPr dirty="0" sz="1400">
                <a:latin typeface="Microsoft Sans Serif"/>
                <a:cs typeface="Microsoft Sans Serif"/>
              </a:rPr>
              <a:t>получил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Arial MT"/>
                <a:cs typeface="Arial MT"/>
              </a:rPr>
              <a:t>17-</a:t>
            </a:r>
            <a:r>
              <a:rPr dirty="0" sz="1400">
                <a:latin typeface="Microsoft Sans Serif"/>
                <a:cs typeface="Microsoft Sans Serif"/>
              </a:rPr>
              <a:t>летний</a:t>
            </a:r>
            <a:r>
              <a:rPr dirty="0" sz="1400" spc="-4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подросток,</a:t>
            </a:r>
            <a:r>
              <a:rPr dirty="0" sz="1400" spc="-4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находившийся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за</a:t>
            </a:r>
            <a:r>
              <a:rPr dirty="0" sz="1400" spc="-8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рулем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автомобиля</a:t>
            </a:r>
            <a:r>
              <a:rPr dirty="0" sz="1400" spc="-65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Arial MT"/>
                <a:cs typeface="Arial MT"/>
              </a:rPr>
              <a:t>Toyota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Vitz.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Ключи</a:t>
            </a:r>
            <a:r>
              <a:rPr dirty="0" sz="1400" spc="-4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от</a:t>
            </a:r>
            <a:r>
              <a:rPr dirty="0" sz="1400" spc="-5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транспортного </a:t>
            </a:r>
            <a:r>
              <a:rPr dirty="0" sz="1400">
                <a:latin typeface="Microsoft Sans Serif"/>
                <a:cs typeface="Microsoft Sans Serif"/>
              </a:rPr>
              <a:t>средства</a:t>
            </a:r>
            <a:r>
              <a:rPr dirty="0" sz="1400" spc="100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хранились</a:t>
            </a:r>
            <a:r>
              <a:rPr dirty="0" sz="1400" spc="75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05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свободном</a:t>
            </a:r>
            <a:r>
              <a:rPr dirty="0" sz="1400" spc="85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доступе</a:t>
            </a:r>
            <a:r>
              <a:rPr dirty="0" sz="1400">
                <a:latin typeface="Arial MT"/>
                <a:cs typeface="Arial MT"/>
              </a:rPr>
              <a:t>.</a:t>
            </a:r>
            <a:r>
              <a:rPr dirty="0" sz="1400" spc="80">
                <a:latin typeface="Arial MT"/>
                <a:cs typeface="Arial MT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Водитель</a:t>
            </a:r>
            <a:r>
              <a:rPr dirty="0" sz="1400" spc="85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Arial MT"/>
                <a:cs typeface="Arial MT"/>
              </a:rPr>
              <a:t>Nissan</a:t>
            </a:r>
            <a:r>
              <a:rPr dirty="0" sz="1400" spc="70">
                <a:latin typeface="Arial MT"/>
                <a:cs typeface="Arial MT"/>
              </a:rPr>
              <a:t>  </a:t>
            </a:r>
            <a:r>
              <a:rPr dirty="0" sz="1400">
                <a:latin typeface="Arial MT"/>
                <a:cs typeface="Arial MT"/>
              </a:rPr>
              <a:t>Murano</a:t>
            </a:r>
            <a:r>
              <a:rPr dirty="0" sz="1400" spc="70">
                <a:latin typeface="Arial MT"/>
                <a:cs typeface="Arial MT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отказался</a:t>
            </a:r>
            <a:r>
              <a:rPr dirty="0" sz="1400" spc="110">
                <a:latin typeface="Microsoft Sans Serif"/>
                <a:cs typeface="Microsoft Sans Serif"/>
              </a:rPr>
              <a:t>  </a:t>
            </a:r>
            <a:r>
              <a:rPr dirty="0" sz="1400">
                <a:latin typeface="Microsoft Sans Serif"/>
                <a:cs typeface="Microsoft Sans Serif"/>
              </a:rPr>
              <a:t>от</a:t>
            </a:r>
            <a:r>
              <a:rPr dirty="0" sz="1400" spc="90">
                <a:latin typeface="Microsoft Sans Serif"/>
                <a:cs typeface="Microsoft Sans Serif"/>
              </a:rPr>
              <a:t>  </a:t>
            </a:r>
            <a:r>
              <a:rPr dirty="0" sz="1400" spc="-10">
                <a:latin typeface="Microsoft Sans Serif"/>
                <a:cs typeface="Microsoft Sans Serif"/>
              </a:rPr>
              <a:t>прохождения освидетельствования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на состояние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опьянения</a:t>
            </a:r>
            <a:r>
              <a:rPr dirty="0" sz="1400" spc="-1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9144000" cy="5086350"/>
            <a:chOff x="0" y="0"/>
            <a:chExt cx="9144000" cy="50863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409700"/>
              <a:ext cx="9143999" cy="36766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224780"/>
            <a:chOff x="0" y="0"/>
            <a:chExt cx="9139555" cy="522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2243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70914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5"/>
              <a:t> </a:t>
            </a:r>
            <a:r>
              <a:rPr dirty="0" sz="2400" spc="-235"/>
              <a:t>в</a:t>
            </a:r>
            <a:r>
              <a:rPr dirty="0" sz="2400" spc="-95"/>
              <a:t> </a:t>
            </a:r>
            <a:r>
              <a:rPr dirty="0" sz="2400" spc="-245"/>
              <a:t>результате</a:t>
            </a:r>
            <a:r>
              <a:rPr dirty="0" sz="2400" spc="-65"/>
              <a:t> </a:t>
            </a:r>
            <a:r>
              <a:rPr dirty="0" sz="2400" spc="-260"/>
              <a:t>которых</a:t>
            </a:r>
            <a:r>
              <a:rPr dirty="0" sz="2400" spc="-35"/>
              <a:t> </a:t>
            </a:r>
            <a:r>
              <a:rPr dirty="0" sz="2400" spc="-254"/>
              <a:t>погибли</a:t>
            </a:r>
            <a:r>
              <a:rPr dirty="0" sz="2400" spc="-75"/>
              <a:t> </a:t>
            </a:r>
            <a:r>
              <a:rPr dirty="0" sz="2400" spc="-265"/>
              <a:t>несовершеннолетние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258445" y="5347398"/>
            <a:ext cx="8639175" cy="11398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715">
              <a:lnSpc>
                <a:spcPct val="102800"/>
              </a:lnSpc>
              <a:spcBef>
                <a:spcPts val="80"/>
              </a:spcBef>
            </a:pP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01.08,</a:t>
            </a:r>
            <a:r>
              <a:rPr dirty="0" sz="14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г.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FF0000"/>
                </a:solidFill>
                <a:latin typeface="Arial"/>
                <a:cs typeface="Arial"/>
              </a:rPr>
              <a:t>Находка,</a:t>
            </a:r>
            <a:r>
              <a:rPr dirty="0" sz="14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FF0000"/>
                </a:solidFill>
                <a:latin typeface="Arial"/>
                <a:cs typeface="Arial"/>
              </a:rPr>
              <a:t>наезд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FF0000"/>
                </a:solidFill>
                <a:latin typeface="Arial"/>
                <a:cs typeface="Arial"/>
              </a:rPr>
              <a:t>пешехода,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0" b="1">
                <a:solidFill>
                  <a:srgbClr val="FF0000"/>
                </a:solidFill>
                <a:latin typeface="Arial"/>
                <a:cs typeface="Arial"/>
              </a:rPr>
              <a:t>11-</a:t>
            </a:r>
            <a:r>
              <a:rPr dirty="0" sz="1400" spc="-85" b="1">
                <a:solidFill>
                  <a:srgbClr val="FF0000"/>
                </a:solidFill>
                <a:latin typeface="Arial"/>
                <a:cs typeface="Arial"/>
              </a:rPr>
              <a:t>летняя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0" b="1">
                <a:solidFill>
                  <a:srgbClr val="FF0000"/>
                </a:solidFill>
                <a:latin typeface="Arial"/>
                <a:cs typeface="Arial"/>
              </a:rPr>
              <a:t>девочка</a:t>
            </a:r>
            <a:r>
              <a:rPr dirty="0" sz="14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20" b="1">
                <a:solidFill>
                  <a:srgbClr val="FF0000"/>
                </a:solidFill>
                <a:latin typeface="Arial"/>
                <a:cs typeface="Arial"/>
              </a:rPr>
              <a:t>скончалась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25</a:t>
            </a:r>
            <a:r>
              <a:rPr dirty="0" sz="14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сутки,</a:t>
            </a:r>
            <a:r>
              <a:rPr dirty="0" sz="14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FF0000"/>
                </a:solidFill>
                <a:latin typeface="Microsoft Sans Serif"/>
                <a:cs typeface="Microsoft Sans Serif"/>
              </a:rPr>
              <a:t>нарушение</a:t>
            </a:r>
            <a:r>
              <a:rPr dirty="0" sz="1400" spc="7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70">
                <a:solidFill>
                  <a:srgbClr val="FF0000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400" spc="7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90">
                <a:solidFill>
                  <a:srgbClr val="FF0000"/>
                </a:solidFill>
                <a:latin typeface="Microsoft Sans Serif"/>
                <a:cs typeface="Microsoft Sans Serif"/>
              </a:rPr>
              <a:t>проезда </a:t>
            </a:r>
            <a:r>
              <a:rPr dirty="0" sz="1400" spc="-150">
                <a:solidFill>
                  <a:srgbClr val="FF0000"/>
                </a:solidFill>
                <a:latin typeface="Microsoft Sans Serif"/>
                <a:cs typeface="Microsoft Sans Serif"/>
              </a:rPr>
              <a:t>пешеходного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FF0000"/>
                </a:solidFill>
                <a:latin typeface="Microsoft Sans Serif"/>
                <a:cs typeface="Microsoft Sans Serif"/>
              </a:rPr>
              <a:t>перехода.</a:t>
            </a:r>
            <a:endParaRPr sz="1400">
              <a:latin typeface="Microsoft Sans Serif"/>
              <a:cs typeface="Microsoft Sans Serif"/>
            </a:endParaRPr>
          </a:p>
          <a:p>
            <a:pPr algn="just" marL="12700" marR="5080">
              <a:lnSpc>
                <a:spcPts val="1650"/>
              </a:lnSpc>
              <a:spcBef>
                <a:spcPts val="425"/>
              </a:spcBef>
            </a:pPr>
            <a:r>
              <a:rPr dirty="0" sz="1400" spc="-140">
                <a:latin typeface="Microsoft Sans Serif"/>
                <a:cs typeface="Microsoft Sans Serif"/>
              </a:rPr>
              <a:t>Ребенок</a:t>
            </a:r>
            <a:r>
              <a:rPr dirty="0" sz="1400" spc="105">
                <a:latin typeface="Microsoft Sans Serif"/>
                <a:cs typeface="Microsoft Sans Serif"/>
              </a:rPr>
              <a:t> </a:t>
            </a:r>
            <a:r>
              <a:rPr dirty="0" sz="1400" spc="-130">
                <a:latin typeface="Microsoft Sans Serif"/>
                <a:cs typeface="Microsoft Sans Serif"/>
              </a:rPr>
              <a:t>находился</a:t>
            </a:r>
            <a:r>
              <a:rPr dirty="0" sz="1400" spc="140">
                <a:latin typeface="Microsoft Sans Serif"/>
                <a:cs typeface="Microsoft Sans Serif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в</a:t>
            </a:r>
            <a:r>
              <a:rPr dirty="0" sz="1400" spc="110">
                <a:latin typeface="Microsoft Sans Serif"/>
                <a:cs typeface="Microsoft Sans Serif"/>
              </a:rPr>
              <a:t> </a:t>
            </a:r>
            <a:r>
              <a:rPr dirty="0" sz="1400" spc="-145">
                <a:latin typeface="Microsoft Sans Serif"/>
                <a:cs typeface="Microsoft Sans Serif"/>
              </a:rPr>
              <a:t>сопровождении</a:t>
            </a:r>
            <a:r>
              <a:rPr dirty="0" sz="1400" spc="70">
                <a:latin typeface="Microsoft Sans Serif"/>
                <a:cs typeface="Microsoft Sans Serif"/>
              </a:rPr>
              <a:t> </a:t>
            </a:r>
            <a:r>
              <a:rPr dirty="0" sz="1400" spc="-120">
                <a:latin typeface="Microsoft Sans Serif"/>
                <a:cs typeface="Microsoft Sans Serif"/>
              </a:rPr>
              <a:t>родителей,</a:t>
            </a:r>
            <a:r>
              <a:rPr dirty="0" sz="1400" spc="105">
                <a:latin typeface="Microsoft Sans Serif"/>
                <a:cs typeface="Microsoft Sans Serif"/>
              </a:rPr>
              <a:t> </a:t>
            </a:r>
            <a:r>
              <a:rPr dirty="0" sz="1400" spc="-125">
                <a:latin typeface="Microsoft Sans Serif"/>
                <a:cs typeface="Microsoft Sans Serif"/>
              </a:rPr>
              <a:t>являются</a:t>
            </a:r>
            <a:r>
              <a:rPr dirty="0" sz="1400" spc="100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жителями</a:t>
            </a:r>
            <a:r>
              <a:rPr dirty="0" sz="1400" spc="105">
                <a:latin typeface="Microsoft Sans Serif"/>
                <a:cs typeface="Microsoft Sans Serif"/>
              </a:rPr>
              <a:t> </a:t>
            </a:r>
            <a:r>
              <a:rPr dirty="0" sz="1400" spc="-140">
                <a:latin typeface="Microsoft Sans Serif"/>
                <a:cs typeface="Microsoft Sans Serif"/>
              </a:rPr>
              <a:t>Хабаровского</a:t>
            </a:r>
            <a:r>
              <a:rPr dirty="0" sz="1400" spc="70">
                <a:latin typeface="Microsoft Sans Serif"/>
                <a:cs typeface="Microsoft Sans Serif"/>
              </a:rPr>
              <a:t> </a:t>
            </a:r>
            <a:r>
              <a:rPr dirty="0" sz="1400" spc="-114">
                <a:latin typeface="Microsoft Sans Serif"/>
                <a:cs typeface="Microsoft Sans Serif"/>
              </a:rPr>
              <a:t>края</a:t>
            </a:r>
            <a:r>
              <a:rPr dirty="0" sz="1400" spc="85">
                <a:latin typeface="Microsoft Sans Serif"/>
                <a:cs typeface="Microsoft Sans Serif"/>
              </a:rPr>
              <a:t> </a:t>
            </a:r>
            <a:r>
              <a:rPr dirty="0" sz="1400" spc="-130">
                <a:latin typeface="Microsoft Sans Serif"/>
                <a:cs typeface="Microsoft Sans Serif"/>
              </a:rPr>
              <a:t>(отдыхающие),</a:t>
            </a:r>
            <a:r>
              <a:rPr dirty="0" sz="1400" spc="70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направлялись</a:t>
            </a:r>
            <a:r>
              <a:rPr dirty="0" sz="1400" spc="120">
                <a:latin typeface="Microsoft Sans Serif"/>
                <a:cs typeface="Microsoft Sans Serif"/>
              </a:rPr>
              <a:t> </a:t>
            </a:r>
            <a:r>
              <a:rPr dirty="0" sz="1400" spc="-50">
                <a:latin typeface="Microsoft Sans Serif"/>
                <a:cs typeface="Microsoft Sans Serif"/>
              </a:rPr>
              <a:t>в </a:t>
            </a:r>
            <a:r>
              <a:rPr dirty="0" sz="1400" spc="-130">
                <a:latin typeface="Microsoft Sans Serif"/>
                <a:cs typeface="Microsoft Sans Serif"/>
              </a:rPr>
              <a:t>гостиницу.</a:t>
            </a:r>
            <a:r>
              <a:rPr dirty="0" sz="1400" spc="90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Переходили</a:t>
            </a:r>
            <a:r>
              <a:rPr dirty="0" sz="1400" spc="110">
                <a:latin typeface="Microsoft Sans Serif"/>
                <a:cs typeface="Microsoft Sans Serif"/>
              </a:rPr>
              <a:t> </a:t>
            </a:r>
            <a:r>
              <a:rPr dirty="0" sz="1400" spc="-170">
                <a:latin typeface="Microsoft Sans Serif"/>
                <a:cs typeface="Microsoft Sans Serif"/>
              </a:rPr>
              <a:t>проезжую</a:t>
            </a:r>
            <a:r>
              <a:rPr dirty="0" sz="1400" spc="75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часть</a:t>
            </a:r>
            <a:r>
              <a:rPr dirty="0" sz="1400" spc="105">
                <a:latin typeface="Microsoft Sans Serif"/>
                <a:cs typeface="Microsoft Sans Serif"/>
              </a:rPr>
              <a:t> </a:t>
            </a:r>
            <a:r>
              <a:rPr dirty="0" sz="1400" spc="-155">
                <a:latin typeface="Microsoft Sans Serif"/>
                <a:cs typeface="Microsoft Sans Serif"/>
              </a:rPr>
              <a:t>по</a:t>
            </a:r>
            <a:r>
              <a:rPr dirty="0" sz="1400" spc="114">
                <a:latin typeface="Microsoft Sans Serif"/>
                <a:cs typeface="Microsoft Sans Serif"/>
              </a:rPr>
              <a:t> </a:t>
            </a:r>
            <a:r>
              <a:rPr dirty="0" sz="1400" spc="-155">
                <a:latin typeface="Microsoft Sans Serif"/>
                <a:cs typeface="Microsoft Sans Serif"/>
              </a:rPr>
              <a:t>нерегулируемому</a:t>
            </a:r>
            <a:r>
              <a:rPr dirty="0" sz="1400" spc="110">
                <a:latin typeface="Microsoft Sans Serif"/>
                <a:cs typeface="Microsoft Sans Serif"/>
              </a:rPr>
              <a:t> </a:t>
            </a:r>
            <a:r>
              <a:rPr dirty="0" sz="1400" spc="-160">
                <a:latin typeface="Microsoft Sans Serif"/>
                <a:cs typeface="Microsoft Sans Serif"/>
              </a:rPr>
              <a:t>пешеходному</a:t>
            </a:r>
            <a:r>
              <a:rPr dirty="0" sz="1400" spc="110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переходу.</a:t>
            </a:r>
            <a:r>
              <a:rPr dirty="0" sz="1400" spc="100">
                <a:latin typeface="Microsoft Sans Serif"/>
                <a:cs typeface="Microsoft Sans Serif"/>
              </a:rPr>
              <a:t> </a:t>
            </a:r>
            <a:r>
              <a:rPr dirty="0" sz="1400" spc="-160">
                <a:latin typeface="Microsoft Sans Serif"/>
                <a:cs typeface="Microsoft Sans Serif"/>
              </a:rPr>
              <a:t>Наезд</a:t>
            </a:r>
            <a:r>
              <a:rPr dirty="0" sz="1400" spc="100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совершил</a:t>
            </a:r>
            <a:r>
              <a:rPr dirty="0" sz="1400" spc="120">
                <a:latin typeface="Microsoft Sans Serif"/>
                <a:cs typeface="Microsoft Sans Serif"/>
              </a:rPr>
              <a:t> </a:t>
            </a:r>
            <a:r>
              <a:rPr dirty="0" sz="1400" spc="-130">
                <a:latin typeface="Microsoft Sans Serif"/>
                <a:cs typeface="Microsoft Sans Serif"/>
              </a:rPr>
              <a:t>64-</a:t>
            </a:r>
            <a:r>
              <a:rPr dirty="0" sz="1400" spc="-140">
                <a:latin typeface="Microsoft Sans Serif"/>
                <a:cs typeface="Microsoft Sans Serif"/>
              </a:rPr>
              <a:t>летний</a:t>
            </a:r>
            <a:r>
              <a:rPr dirty="0" sz="1400" spc="50">
                <a:latin typeface="Microsoft Sans Serif"/>
                <a:cs typeface="Microsoft Sans Serif"/>
              </a:rPr>
              <a:t> </a:t>
            </a:r>
            <a:r>
              <a:rPr dirty="0" sz="1400" spc="-85">
                <a:latin typeface="Microsoft Sans Serif"/>
                <a:cs typeface="Microsoft Sans Serif"/>
              </a:rPr>
              <a:t>водитель </a:t>
            </a:r>
            <a:r>
              <a:rPr dirty="0" sz="1400" spc="-160">
                <a:latin typeface="Microsoft Sans Serif"/>
                <a:cs typeface="Microsoft Sans Serif"/>
              </a:rPr>
              <a:t>микрогрузовика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Toyota</a:t>
            </a:r>
            <a:r>
              <a:rPr dirty="0" sz="1400" spc="-6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Hiace.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9144000" cy="4867275"/>
            <a:chOff x="0" y="0"/>
            <a:chExt cx="9144000" cy="48672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43025"/>
              <a:ext cx="9143999" cy="352425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224780"/>
            <a:chOff x="0" y="0"/>
            <a:chExt cx="9139555" cy="5224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2243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70914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5"/>
              <a:t> </a:t>
            </a:r>
            <a:r>
              <a:rPr dirty="0" sz="2400" spc="-235"/>
              <a:t>в</a:t>
            </a:r>
            <a:r>
              <a:rPr dirty="0" sz="2400" spc="-95"/>
              <a:t> </a:t>
            </a:r>
            <a:r>
              <a:rPr dirty="0" sz="2400" spc="-245"/>
              <a:t>результате</a:t>
            </a:r>
            <a:r>
              <a:rPr dirty="0" sz="2400" spc="-65"/>
              <a:t> </a:t>
            </a:r>
            <a:r>
              <a:rPr dirty="0" sz="2400" spc="-260"/>
              <a:t>которых</a:t>
            </a:r>
            <a:r>
              <a:rPr dirty="0" sz="2400" spc="-35"/>
              <a:t> </a:t>
            </a:r>
            <a:r>
              <a:rPr dirty="0" sz="2400" spc="-254"/>
              <a:t>погибли</a:t>
            </a:r>
            <a:r>
              <a:rPr dirty="0" sz="2400" spc="-75"/>
              <a:t> </a:t>
            </a:r>
            <a:r>
              <a:rPr dirty="0" sz="2400" spc="-265"/>
              <a:t>несовершеннолетние</a:t>
            </a:r>
            <a:endParaRPr sz="2400"/>
          </a:p>
        </p:txBody>
      </p:sp>
      <p:sp>
        <p:nvSpPr>
          <p:cNvPr id="6" name="object 6" descr=""/>
          <p:cNvSpPr txBox="1"/>
          <p:nvPr/>
        </p:nvSpPr>
        <p:spPr>
          <a:xfrm>
            <a:off x="258445" y="5347398"/>
            <a:ext cx="8637905" cy="9296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80"/>
              </a:spcBef>
            </a:pPr>
            <a:r>
              <a:rPr dirty="0" sz="1400" spc="-90" b="1">
                <a:solidFill>
                  <a:srgbClr val="FF0000"/>
                </a:solidFill>
                <a:latin typeface="Arial"/>
                <a:cs typeface="Arial"/>
              </a:rPr>
              <a:t>10.08,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г.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25" b="1">
                <a:solidFill>
                  <a:srgbClr val="FF0000"/>
                </a:solidFill>
                <a:latin typeface="Arial"/>
                <a:cs typeface="Arial"/>
              </a:rPr>
              <a:t>Находка,</a:t>
            </a:r>
            <a:r>
              <a:rPr dirty="0" sz="1400" spc="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FF0000"/>
                </a:solidFill>
                <a:latin typeface="Arial"/>
                <a:cs typeface="Arial"/>
              </a:rPr>
              <a:t>наезд</a:t>
            </a:r>
            <a:r>
              <a:rPr dirty="0" sz="14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40" b="1">
                <a:solidFill>
                  <a:srgbClr val="FF0000"/>
                </a:solidFill>
                <a:latin typeface="Arial"/>
                <a:cs typeface="Arial"/>
              </a:rPr>
              <a:t>велосипедиста,</a:t>
            </a:r>
            <a:r>
              <a:rPr dirty="0" sz="140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30" b="1">
                <a:solidFill>
                  <a:srgbClr val="FF0000"/>
                </a:solidFill>
                <a:latin typeface="Arial"/>
                <a:cs typeface="Arial"/>
              </a:rPr>
              <a:t>10-летний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45" b="1">
                <a:solidFill>
                  <a:srgbClr val="FF0000"/>
                </a:solidFill>
                <a:latin typeface="Arial"/>
                <a:cs typeface="Arial"/>
              </a:rPr>
              <a:t>мальчик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35" b="1">
                <a:solidFill>
                  <a:srgbClr val="FF0000"/>
                </a:solidFill>
                <a:latin typeface="Arial"/>
                <a:cs typeface="Arial"/>
              </a:rPr>
              <a:t>скончался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dirty="0" sz="1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0" b="1">
                <a:solidFill>
                  <a:srgbClr val="FF0000"/>
                </a:solidFill>
                <a:latin typeface="Arial"/>
                <a:cs typeface="Arial"/>
              </a:rPr>
              <a:t>сутки,</a:t>
            </a:r>
            <a:r>
              <a:rPr dirty="0" sz="14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30">
                <a:solidFill>
                  <a:srgbClr val="FF0000"/>
                </a:solidFill>
                <a:latin typeface="Microsoft Sans Serif"/>
                <a:cs typeface="Microsoft Sans Serif"/>
              </a:rPr>
              <a:t>нарушение</a:t>
            </a:r>
            <a:r>
              <a:rPr dirty="0" sz="1400" spc="7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10">
                <a:solidFill>
                  <a:srgbClr val="FF0000"/>
                </a:solidFill>
                <a:latin typeface="Microsoft Sans Serif"/>
                <a:cs typeface="Microsoft Sans Serif"/>
              </a:rPr>
              <a:t>правил</a:t>
            </a:r>
            <a:r>
              <a:rPr dirty="0" sz="1400" spc="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85">
                <a:solidFill>
                  <a:srgbClr val="FF0000"/>
                </a:solidFill>
                <a:latin typeface="Microsoft Sans Serif"/>
                <a:cs typeface="Microsoft Sans Serif"/>
              </a:rPr>
              <a:t>проезда </a:t>
            </a:r>
            <a:r>
              <a:rPr dirty="0" sz="1400" spc="-150">
                <a:solidFill>
                  <a:srgbClr val="FF0000"/>
                </a:solidFill>
                <a:latin typeface="Microsoft Sans Serif"/>
                <a:cs typeface="Microsoft Sans Serif"/>
              </a:rPr>
              <a:t>пешеходного</a:t>
            </a:r>
            <a:r>
              <a:rPr dirty="0" sz="1400" spc="-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35">
                <a:solidFill>
                  <a:srgbClr val="FF0000"/>
                </a:solidFill>
                <a:latin typeface="Microsoft Sans Serif"/>
                <a:cs typeface="Microsoft Sans Serif"/>
              </a:rPr>
              <a:t>перехода,</a:t>
            </a:r>
            <a:r>
              <a:rPr dirty="0" sz="1400" spc="-2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FF0000"/>
                </a:solidFill>
                <a:latin typeface="Microsoft Sans Serif"/>
                <a:cs typeface="Microsoft Sans Serif"/>
              </a:rPr>
              <a:t>пересечение</a:t>
            </a:r>
            <a:r>
              <a:rPr dirty="0" sz="1400" spc="-7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FF0000"/>
                </a:solidFill>
                <a:latin typeface="Microsoft Sans Serif"/>
                <a:cs typeface="Microsoft Sans Serif"/>
              </a:rPr>
              <a:t>велосипедистом</a:t>
            </a:r>
            <a:r>
              <a:rPr dirty="0" sz="1400" spc="-5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60">
                <a:solidFill>
                  <a:srgbClr val="FF0000"/>
                </a:solidFill>
                <a:latin typeface="Microsoft Sans Serif"/>
                <a:cs typeface="Microsoft Sans Serif"/>
              </a:rPr>
              <a:t>проезжей</a:t>
            </a:r>
            <a:r>
              <a:rPr dirty="0" sz="1400" spc="-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45">
                <a:solidFill>
                  <a:srgbClr val="FF0000"/>
                </a:solidFill>
                <a:latin typeface="Microsoft Sans Serif"/>
                <a:cs typeface="Microsoft Sans Serif"/>
              </a:rPr>
              <a:t>части</a:t>
            </a:r>
            <a:r>
              <a:rPr dirty="0" sz="14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65">
                <a:solidFill>
                  <a:srgbClr val="FF0000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2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55">
                <a:solidFill>
                  <a:srgbClr val="FF0000"/>
                </a:solidFill>
                <a:latin typeface="Microsoft Sans Serif"/>
                <a:cs typeface="Microsoft Sans Serif"/>
              </a:rPr>
              <a:t>пешеходному</a:t>
            </a:r>
            <a:r>
              <a:rPr dirty="0" sz="1400" spc="1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Microsoft Sans Serif"/>
                <a:cs typeface="Microsoft Sans Serif"/>
              </a:rPr>
              <a:t>переходу.</a:t>
            </a:r>
            <a:endParaRPr sz="1400">
              <a:latin typeface="Microsoft Sans Serif"/>
              <a:cs typeface="Microsoft Sans Serif"/>
            </a:endParaRPr>
          </a:p>
          <a:p>
            <a:pPr marL="12700" marR="9525">
              <a:lnSpc>
                <a:spcPts val="1650"/>
              </a:lnSpc>
              <a:spcBef>
                <a:spcPts val="425"/>
              </a:spcBef>
            </a:pPr>
            <a:r>
              <a:rPr dirty="0" sz="1400" spc="-165">
                <a:latin typeface="Microsoft Sans Serif"/>
                <a:cs typeface="Microsoft Sans Serif"/>
              </a:rPr>
              <a:t>Ребенок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55">
                <a:latin typeface="Microsoft Sans Serif"/>
                <a:cs typeface="Microsoft Sans Serif"/>
              </a:rPr>
              <a:t>пересекал</a:t>
            </a:r>
            <a:r>
              <a:rPr dirty="0" sz="1400" spc="60">
                <a:latin typeface="Microsoft Sans Serif"/>
                <a:cs typeface="Microsoft Sans Serif"/>
              </a:rPr>
              <a:t> </a:t>
            </a:r>
            <a:r>
              <a:rPr dirty="0" sz="1400" spc="-160">
                <a:latin typeface="Microsoft Sans Serif"/>
                <a:cs typeface="Microsoft Sans Serif"/>
              </a:rPr>
              <a:t>проезжую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45">
                <a:latin typeface="Microsoft Sans Serif"/>
                <a:cs typeface="Microsoft Sans Serif"/>
              </a:rPr>
              <a:t>часть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145">
                <a:latin typeface="Microsoft Sans Serif"/>
                <a:cs typeface="Microsoft Sans Serif"/>
              </a:rPr>
              <a:t>дороги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165">
                <a:latin typeface="Microsoft Sans Serif"/>
                <a:cs typeface="Microsoft Sans Serif"/>
              </a:rPr>
              <a:t>по</a:t>
            </a:r>
            <a:r>
              <a:rPr dirty="0" sz="1400" spc="45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нерегулируемому</a:t>
            </a:r>
            <a:r>
              <a:rPr dirty="0" sz="1400" spc="45">
                <a:latin typeface="Microsoft Sans Serif"/>
                <a:cs typeface="Microsoft Sans Serif"/>
              </a:rPr>
              <a:t> </a:t>
            </a:r>
            <a:r>
              <a:rPr dirty="0" sz="1400" spc="-165">
                <a:latin typeface="Microsoft Sans Serif"/>
                <a:cs typeface="Microsoft Sans Serif"/>
              </a:rPr>
              <a:t>пешеходному</a:t>
            </a:r>
            <a:r>
              <a:rPr dirty="0" sz="1400" spc="60">
                <a:latin typeface="Microsoft Sans Serif"/>
                <a:cs typeface="Microsoft Sans Serif"/>
              </a:rPr>
              <a:t> </a:t>
            </a:r>
            <a:r>
              <a:rPr dirty="0" sz="1400" spc="-130">
                <a:latin typeface="Microsoft Sans Serif"/>
                <a:cs typeface="Microsoft Sans Serif"/>
              </a:rPr>
              <a:t>переходу,</a:t>
            </a:r>
            <a:r>
              <a:rPr dirty="0" sz="1400">
                <a:latin typeface="Microsoft Sans Serif"/>
                <a:cs typeface="Microsoft Sans Serif"/>
              </a:rPr>
              <a:t> </a:t>
            </a:r>
            <a:r>
              <a:rPr dirty="0" sz="1400" spc="-125">
                <a:latin typeface="Microsoft Sans Serif"/>
                <a:cs typeface="Microsoft Sans Serif"/>
              </a:rPr>
              <a:t>не</a:t>
            </a:r>
            <a:r>
              <a:rPr dirty="0" sz="1400" spc="-25">
                <a:latin typeface="Microsoft Sans Serif"/>
                <a:cs typeface="Microsoft Sans Serif"/>
              </a:rPr>
              <a:t> </a:t>
            </a:r>
            <a:r>
              <a:rPr dirty="0" sz="1400" spc="-160">
                <a:latin typeface="Microsoft Sans Serif"/>
                <a:cs typeface="Microsoft Sans Serif"/>
              </a:rPr>
              <a:t>спешившись</a:t>
            </a:r>
            <a:r>
              <a:rPr dirty="0" sz="1400" spc="40">
                <a:latin typeface="Microsoft Sans Serif"/>
                <a:cs typeface="Microsoft Sans Serif"/>
              </a:rPr>
              <a:t> </a:t>
            </a:r>
            <a:r>
              <a:rPr dirty="0" sz="1400" spc="-125">
                <a:latin typeface="Microsoft Sans Serif"/>
                <a:cs typeface="Microsoft Sans Serif"/>
              </a:rPr>
              <a:t>с</a:t>
            </a:r>
            <a:r>
              <a:rPr dirty="0" sz="1400" spc="25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велосипеда.</a:t>
            </a:r>
            <a:r>
              <a:rPr dirty="0" sz="1400" spc="35">
                <a:latin typeface="Microsoft Sans Serif"/>
                <a:cs typeface="Microsoft Sans Serif"/>
              </a:rPr>
              <a:t> </a:t>
            </a:r>
            <a:r>
              <a:rPr dirty="0" sz="1400" spc="-25">
                <a:latin typeface="Microsoft Sans Serif"/>
                <a:cs typeface="Microsoft Sans Serif"/>
              </a:rPr>
              <a:t>Был </a:t>
            </a:r>
            <a:r>
              <a:rPr dirty="0" sz="1400" spc="-170">
                <a:latin typeface="Microsoft Sans Serif"/>
                <a:cs typeface="Microsoft Sans Serif"/>
              </a:rPr>
              <a:t>без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55">
                <a:latin typeface="Microsoft Sans Serif"/>
                <a:cs typeface="Microsoft Sans Serif"/>
              </a:rPr>
              <a:t>сопровождения</a:t>
            </a:r>
            <a:r>
              <a:rPr dirty="0" sz="1400" spc="-10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взрослых,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155">
                <a:latin typeface="Microsoft Sans Serif"/>
                <a:cs typeface="Microsoft Sans Serif"/>
              </a:rPr>
              <a:t>защитная</a:t>
            </a:r>
            <a:r>
              <a:rPr dirty="0" sz="1400" spc="-35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экипировка,</a:t>
            </a:r>
            <a:r>
              <a:rPr dirty="0" sz="1400" spc="20">
                <a:latin typeface="Microsoft Sans Serif"/>
                <a:cs typeface="Microsoft Sans Serif"/>
              </a:rPr>
              <a:t> </a:t>
            </a:r>
            <a:r>
              <a:rPr dirty="0" sz="1400" spc="-130">
                <a:latin typeface="Microsoft Sans Serif"/>
                <a:cs typeface="Microsoft Sans Serif"/>
              </a:rPr>
              <a:t>отсутствовала.</a:t>
            </a:r>
            <a:r>
              <a:rPr dirty="0" sz="1400" spc="-5">
                <a:latin typeface="Microsoft Sans Serif"/>
                <a:cs typeface="Microsoft Sans Serif"/>
              </a:rPr>
              <a:t> </a:t>
            </a:r>
            <a:r>
              <a:rPr dirty="0" sz="1400" spc="-160">
                <a:latin typeface="Microsoft Sans Serif"/>
                <a:cs typeface="Microsoft Sans Serif"/>
              </a:rPr>
              <a:t>Наезд</a:t>
            </a:r>
            <a:r>
              <a:rPr dirty="0" sz="1400" spc="-15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совершил</a:t>
            </a:r>
            <a:r>
              <a:rPr dirty="0" sz="1400" spc="15">
                <a:latin typeface="Microsoft Sans Serif"/>
                <a:cs typeface="Microsoft Sans Serif"/>
              </a:rPr>
              <a:t> </a:t>
            </a:r>
            <a:r>
              <a:rPr dirty="0" sz="1400" spc="-125">
                <a:latin typeface="Microsoft Sans Serif"/>
                <a:cs typeface="Microsoft Sans Serif"/>
              </a:rPr>
              <a:t>26-</a:t>
            </a:r>
            <a:r>
              <a:rPr dirty="0" sz="1400" spc="-140">
                <a:latin typeface="Microsoft Sans Serif"/>
                <a:cs typeface="Microsoft Sans Serif"/>
              </a:rPr>
              <a:t>летний</a:t>
            </a:r>
            <a:r>
              <a:rPr dirty="0" sz="1400" spc="-55">
                <a:latin typeface="Microsoft Sans Serif"/>
                <a:cs typeface="Microsoft Sans Serif"/>
              </a:rPr>
              <a:t> </a:t>
            </a:r>
            <a:r>
              <a:rPr dirty="0" sz="1400" spc="-135">
                <a:latin typeface="Microsoft Sans Serif"/>
                <a:cs typeface="Microsoft Sans Serif"/>
              </a:rPr>
              <a:t>водитель</a:t>
            </a:r>
            <a:r>
              <a:rPr dirty="0" sz="1400" spc="-80">
                <a:latin typeface="Microsoft Sans Serif"/>
                <a:cs typeface="Microsoft Sans Serif"/>
              </a:rPr>
              <a:t> </a:t>
            </a:r>
            <a:r>
              <a:rPr dirty="0" sz="1400" spc="-150">
                <a:latin typeface="Microsoft Sans Serif"/>
                <a:cs typeface="Microsoft Sans Serif"/>
              </a:rPr>
              <a:t>Toyota</a:t>
            </a:r>
            <a:r>
              <a:rPr dirty="0" sz="1400" spc="-45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Belta.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76275" y="0"/>
            <a:ext cx="8448675" cy="5133975"/>
            <a:chOff x="676275" y="0"/>
            <a:chExt cx="8448675" cy="51339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275" y="1314450"/>
              <a:ext cx="7791450" cy="381952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903"/>
            <a:ext cx="9139301" cy="407205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9139555" cy="1285875"/>
            <a:chOff x="0" y="0"/>
            <a:chExt cx="9139555" cy="12858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4532" y="2150681"/>
            <a:ext cx="7717790" cy="222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14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Безопасность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детей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это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первую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очередь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задача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их </a:t>
            </a:r>
            <a:r>
              <a:rPr dirty="0" sz="2400" spc="-10">
                <a:latin typeface="Calibri"/>
                <a:cs typeface="Calibri"/>
              </a:rPr>
              <a:t>родителей!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Сотрудники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правоохранительных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органов, образовательных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учреждений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оказывают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дополнительную </a:t>
            </a:r>
            <a:r>
              <a:rPr dirty="0" sz="2400">
                <a:latin typeface="Calibri"/>
                <a:cs typeface="Calibri"/>
              </a:rPr>
              <a:t>помощь,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10">
                <a:latin typeface="Calibri"/>
                <a:cs typeface="Calibri"/>
              </a:rPr>
              <a:t> подменить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роль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родителей.</a:t>
            </a:r>
            <a:endParaRPr sz="2400">
              <a:latin typeface="Calibri"/>
              <a:cs typeface="Calibri"/>
            </a:endParaRPr>
          </a:p>
          <a:p>
            <a:pPr algn="ctr" marL="714375" marR="692785" indent="-8890">
              <a:lnSpc>
                <a:spcPts val="2860"/>
              </a:lnSpc>
              <a:spcBef>
                <a:spcPts val="160"/>
              </a:spcBef>
            </a:pPr>
            <a:r>
              <a:rPr dirty="0" sz="2400" spc="-10">
                <a:latin typeface="Calibri"/>
                <a:cs typeface="Calibri"/>
              </a:rPr>
              <a:t>Ответственное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отношение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жизни 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здоровью собственного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ребенка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залог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его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безопасности!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903"/>
            <a:ext cx="9139301" cy="407205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8536"/>
              <a:ext cx="4262501" cy="7096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70"/>
              <a:t>ДТП</a:t>
            </a:r>
            <a:r>
              <a:rPr dirty="0" sz="2400" spc="-95"/>
              <a:t> </a:t>
            </a:r>
            <a:r>
              <a:rPr dirty="0" sz="2400" spc="-250"/>
              <a:t>со</a:t>
            </a:r>
            <a:r>
              <a:rPr dirty="0" sz="2400" spc="-65"/>
              <a:t> </a:t>
            </a:r>
            <a:r>
              <a:rPr dirty="0" sz="2400" spc="-275"/>
              <a:t>скрывшимся</a:t>
            </a:r>
            <a:r>
              <a:rPr dirty="0" sz="2400" spc="-30"/>
              <a:t> </a:t>
            </a:r>
            <a:r>
              <a:rPr dirty="0" sz="2400" spc="-270"/>
              <a:t>транспортом</a:t>
            </a:r>
            <a:endParaRPr sz="2400"/>
          </a:p>
        </p:txBody>
      </p:sp>
      <p:grpSp>
        <p:nvGrpSpPr>
          <p:cNvPr id="7" name="object 7" descr=""/>
          <p:cNvGrpSpPr/>
          <p:nvPr/>
        </p:nvGrpSpPr>
        <p:grpSpPr>
          <a:xfrm>
            <a:off x="428625" y="2085911"/>
            <a:ext cx="8091805" cy="1871980"/>
            <a:chOff x="428625" y="2085911"/>
            <a:chExt cx="8091805" cy="187198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5225" y="2085911"/>
              <a:ext cx="2138426" cy="7000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0" y="2085911"/>
              <a:ext cx="528637" cy="7000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5450" y="2085911"/>
              <a:ext cx="2319401" cy="70008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" y="2457386"/>
              <a:ext cx="7491476" cy="70008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6950" y="2819336"/>
              <a:ext cx="4557776" cy="7000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625" y="3257486"/>
              <a:ext cx="8091551" cy="700087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485775" y="4352861"/>
            <a:ext cx="8120380" cy="1071880"/>
            <a:chOff x="485775" y="4352861"/>
            <a:chExt cx="8120380" cy="1071880"/>
          </a:xfrm>
        </p:grpSpPr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775" y="4352861"/>
              <a:ext cx="8120126" cy="70008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8975" y="4724463"/>
              <a:ext cx="2557526" cy="70008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54672" y="1808480"/>
            <a:ext cx="7887334" cy="3396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445">
              <a:lnSpc>
                <a:spcPts val="2865"/>
              </a:lnSpc>
              <a:spcBef>
                <a:spcPts val="10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начала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территории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Приморского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края</a:t>
            </a:r>
            <a:endParaRPr sz="2400">
              <a:latin typeface="Calibri"/>
              <a:cs typeface="Calibri"/>
            </a:endParaRPr>
          </a:p>
          <a:p>
            <a:pPr algn="ctr" marL="8255">
              <a:lnSpc>
                <a:spcPts val="2865"/>
              </a:lnSpc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зарегистрировано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144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дорожно-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транспортных</a:t>
            </a:r>
            <a:endParaRPr sz="2400">
              <a:latin typeface="Calibri"/>
              <a:cs typeface="Calibri"/>
            </a:endParaRPr>
          </a:p>
          <a:p>
            <a:pPr algn="ctr" marL="14604">
              <a:lnSpc>
                <a:spcPts val="2870"/>
              </a:lnSpc>
              <a:spcBef>
                <a:spcPts val="4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происшествия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пострадавшими,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которых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виновные</a:t>
            </a:r>
            <a:endParaRPr sz="2400">
              <a:latin typeface="Calibri"/>
              <a:cs typeface="Calibri"/>
            </a:endParaRPr>
          </a:p>
          <a:p>
            <a:pPr algn="ctr" marL="20320">
              <a:lnSpc>
                <a:spcPts val="2870"/>
              </a:lnSpc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водители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мест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ДТП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скрылись.</a:t>
            </a:r>
            <a:endParaRPr sz="2400">
              <a:latin typeface="Calibri"/>
              <a:cs typeface="Calibri"/>
            </a:endParaRPr>
          </a:p>
          <a:p>
            <a:pPr algn="ctr" marL="12065" marR="5080" indent="13335">
              <a:lnSpc>
                <a:spcPct val="100400"/>
              </a:lnSpc>
              <a:spcBef>
                <a:spcPts val="56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каждом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третьем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происшествии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получил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травмы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ребенок,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этом,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показывает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анализ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происшествий,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изначально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пострадавшие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сами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отказывались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какой-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либо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помощи,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рассказывали</a:t>
            </a:r>
            <a:r>
              <a:rPr dirty="0" sz="2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случившемся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своим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родителям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уже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спустя несколько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часов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858000" y="0"/>
            <a:ext cx="2266950" cy="1285875"/>
            <a:chOff x="6858000" y="0"/>
            <a:chExt cx="2266950" cy="1285875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47934"/>
            <a:ext cx="9139301" cy="300530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5725" y="3868356"/>
            <a:ext cx="8971915" cy="27768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9525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Оставление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водителем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нарушение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ПДД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места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ДТП,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участником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которого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он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являлся,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dirty="0" sz="20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отсутствии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признаков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уголовно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наказуемого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деяния,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влечёт</a:t>
            </a:r>
            <a:r>
              <a:rPr dirty="0" sz="20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лишение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права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транспортными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средствами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срок до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1,5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административный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арест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на срок</a:t>
            </a:r>
            <a:r>
              <a:rPr dirty="0" sz="20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суток.</a:t>
            </a:r>
            <a:endParaRPr sz="2000">
              <a:latin typeface="Calibri"/>
              <a:cs typeface="Calibri"/>
            </a:endParaRPr>
          </a:p>
          <a:p>
            <a:pPr algn="ctr" marL="404495" marR="398145" indent="-1905">
              <a:lnSpc>
                <a:spcPct val="100000"/>
              </a:lnSpc>
              <a:spcBef>
                <a:spcPts val="1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Невыполнение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требования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запрещении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водителю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употреблять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алкогольные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напитки,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наркотические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психотропные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вещества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дорожно-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транспортного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происшествия,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которому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причастен,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повлечёт административный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в размере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рублей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лишением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права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транспортными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средствами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лет.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3786"/>
              <a:ext cx="5900801" cy="49053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8739" y="392684"/>
            <a:ext cx="567880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35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dirty="0" sz="1550" spc="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5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</a:t>
            </a:r>
            <a:r>
              <a:rPr dirty="0" sz="155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7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55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55">
                <a:solidFill>
                  <a:srgbClr val="FFFFFF"/>
                </a:solidFill>
                <a:latin typeface="Microsoft Sans Serif"/>
                <a:cs typeface="Microsoft Sans Serif"/>
              </a:rPr>
              <a:t>невыполнение</a:t>
            </a:r>
            <a:r>
              <a:rPr dirty="0" sz="155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50">
                <a:solidFill>
                  <a:srgbClr val="FFFFFF"/>
                </a:solidFill>
                <a:latin typeface="Microsoft Sans Serif"/>
                <a:cs typeface="Microsoft Sans Serif"/>
              </a:rPr>
              <a:t>обязанностей</a:t>
            </a:r>
            <a:r>
              <a:rPr dirty="0" sz="155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5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dirty="0" sz="155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40">
                <a:solidFill>
                  <a:srgbClr val="FFFFFF"/>
                </a:solidFill>
                <a:latin typeface="Microsoft Sans Serif"/>
                <a:cs typeface="Microsoft Sans Serif"/>
              </a:rPr>
              <a:t>связи</a:t>
            </a:r>
            <a:r>
              <a:rPr dirty="0" sz="155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4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dirty="0" sz="1550" spc="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50" spc="-114">
                <a:solidFill>
                  <a:srgbClr val="FFFFFF"/>
                </a:solidFill>
                <a:latin typeface="Microsoft Sans Serif"/>
                <a:cs typeface="Microsoft Sans Serif"/>
              </a:rPr>
              <a:t>ДТП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219325" y="114300"/>
            <a:ext cx="6924675" cy="3743325"/>
            <a:chOff x="2219325" y="114300"/>
            <a:chExt cx="6924675" cy="374332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125" y="114300"/>
              <a:ext cx="1285875" cy="1285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9325" y="933450"/>
              <a:ext cx="4391025" cy="2924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911"/>
            <a:ext cx="2271776" cy="814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1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420"/>
              <a:t>ДТП</a:t>
            </a:r>
            <a:r>
              <a:rPr dirty="0" sz="2750" spc="-50"/>
              <a:t> </a:t>
            </a:r>
            <a:r>
              <a:rPr dirty="0" sz="2750" spc="-265"/>
              <a:t>по</a:t>
            </a:r>
            <a:r>
              <a:rPr dirty="0" sz="2750" spc="-110"/>
              <a:t> </a:t>
            </a:r>
            <a:r>
              <a:rPr dirty="0" sz="2750" spc="-295"/>
              <a:t>видам</a:t>
            </a:r>
            <a:endParaRPr sz="2750"/>
          </a:p>
        </p:txBody>
      </p:sp>
      <p:grpSp>
        <p:nvGrpSpPr>
          <p:cNvPr id="4" name="object 4" descr=""/>
          <p:cNvGrpSpPr/>
          <p:nvPr/>
        </p:nvGrpSpPr>
        <p:grpSpPr>
          <a:xfrm>
            <a:off x="276225" y="0"/>
            <a:ext cx="8848725" cy="6724650"/>
            <a:chOff x="276225" y="0"/>
            <a:chExt cx="8848725" cy="6724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225" y="1076325"/>
              <a:ext cx="8524875" cy="56483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78739" y="367728"/>
            <a:ext cx="51117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45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dirty="0" sz="18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увеличении</a:t>
            </a:r>
            <a:r>
              <a:rPr dirty="0" sz="1800" spc="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25">
                <a:solidFill>
                  <a:srgbClr val="FFFFFF"/>
                </a:solidFill>
                <a:latin typeface="Microsoft Sans Serif"/>
                <a:cs typeface="Microsoft Sans Serif"/>
              </a:rPr>
              <a:t>меры</a:t>
            </a:r>
            <a:r>
              <a:rPr dirty="0" sz="18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90">
                <a:solidFill>
                  <a:srgbClr val="FFFFFF"/>
                </a:solidFill>
                <a:latin typeface="Microsoft Sans Serif"/>
                <a:cs typeface="Microsoft Sans Serif"/>
              </a:rPr>
              <a:t>административной</a:t>
            </a:r>
            <a:r>
              <a:rPr dirty="0" sz="1800" spc="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55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ответственности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47750" y="114300"/>
            <a:ext cx="8086725" cy="5910580"/>
            <a:chOff x="1047750" y="114300"/>
            <a:chExt cx="8086725" cy="59105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8600" y="114300"/>
              <a:ext cx="1285875" cy="128587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750" y="1362011"/>
              <a:ext cx="7510526" cy="466255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175" y="3143186"/>
              <a:ext cx="4757801" cy="10429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3724211"/>
              <a:ext cx="1747901" cy="8239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1125" y="4152836"/>
              <a:ext cx="3176651" cy="8239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95625" y="4572063"/>
              <a:ext cx="3443351" cy="82391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556003" y="2179891"/>
            <a:ext cx="6508115" cy="2948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ряд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нарушений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ПДД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dirty="0" sz="1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было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оплатить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«со</a:t>
            </a:r>
            <a:r>
              <a:rPr dirty="0" sz="1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скидкой»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50%,</a:t>
            </a:r>
            <a:endParaRPr sz="1800">
              <a:latin typeface="Calibri"/>
              <a:cs typeface="Calibri"/>
            </a:endParaRPr>
          </a:p>
          <a:p>
            <a:pPr algn="ctr" marL="323850" marR="327025">
              <a:lnSpc>
                <a:spcPct val="1008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если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сделать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течение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календарных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дней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момента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вынесения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постановления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правонарушении.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4190"/>
              </a:lnSpc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января</a:t>
            </a:r>
            <a:r>
              <a:rPr dirty="0" sz="3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3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3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условия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изменились:</a:t>
            </a:r>
            <a:endParaRPr sz="1800">
              <a:latin typeface="Calibri"/>
              <a:cs typeface="Calibri"/>
            </a:endParaRPr>
          </a:p>
          <a:p>
            <a:pPr marL="28575" marR="31115" indent="426720">
              <a:lnSpc>
                <a:spcPct val="102400"/>
              </a:lnSpc>
              <a:spcBef>
                <a:spcPts val="5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размер</a:t>
            </a:r>
            <a:r>
              <a:rPr dirty="0" sz="27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«скидки»</a:t>
            </a:r>
            <a:r>
              <a:rPr dirty="0" sz="27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сократился</a:t>
            </a:r>
            <a:r>
              <a:rPr dirty="0" sz="27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75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Calibri"/>
                <a:cs typeface="Calibri"/>
              </a:rPr>
              <a:t>25%,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dirty="0" sz="2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2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льготной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оплаты</a:t>
            </a:r>
            <a:r>
              <a:rPr dirty="0" sz="2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увеличится</a:t>
            </a:r>
            <a:r>
              <a:rPr dirty="0" sz="275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2750">
              <a:latin typeface="Calibri"/>
              <a:cs typeface="Calibri"/>
            </a:endParaRPr>
          </a:p>
          <a:p>
            <a:pPr marL="1779905">
              <a:lnSpc>
                <a:spcPct val="100000"/>
              </a:lnSpc>
              <a:spcBef>
                <a:spcPts val="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календарных</a:t>
            </a:r>
            <a:r>
              <a:rPr dirty="0" sz="27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Calibri"/>
                <a:cs typeface="Calibri"/>
              </a:rPr>
              <a:t>дней.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25830" y="1366837"/>
            <a:ext cx="58521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800" spc="-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превышение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скорости</a:t>
            </a:r>
            <a:r>
              <a:rPr dirty="0" sz="1800" spc="-9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82434"/>
                </a:solidFill>
                <a:latin typeface="Arial"/>
                <a:cs typeface="Arial"/>
              </a:rPr>
              <a:t>(ст.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12.9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КоАП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52437" y="1919287"/>
          <a:ext cx="8315325" cy="4609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/>
                <a:gridCol w="3845560"/>
                <a:gridCol w="3460750"/>
              </a:tblGrid>
              <a:tr h="759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Статья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2711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5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обеспечения производства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по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5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об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5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правонарушении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44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12.9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 marR="664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Превышение</a:t>
                      </a:r>
                      <a:r>
                        <a:rPr dirty="0" sz="15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скорости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на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величину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5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20,</a:t>
                      </a:r>
                      <a:r>
                        <a:rPr dirty="0" sz="1500" spc="-5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но</a:t>
                      </a:r>
                      <a:r>
                        <a:rPr dirty="0" sz="15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dirty="0" sz="15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5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5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5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размере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</a:t>
                      </a:r>
                      <a:r>
                        <a:rPr dirty="0" sz="15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5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дел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623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12.9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0"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 marR="66421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Превышение</a:t>
                      </a:r>
                      <a:r>
                        <a:rPr dirty="0" sz="15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скорости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на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величину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5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40,</a:t>
                      </a:r>
                      <a:r>
                        <a:rPr dirty="0" sz="1500" spc="-5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но</a:t>
                      </a:r>
                      <a:r>
                        <a:rPr dirty="0" sz="15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dirty="0" sz="15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5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5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5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 marR="160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от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15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15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2250</a:t>
                      </a:r>
                      <a:r>
                        <a:rPr dirty="0" sz="1500" spc="-6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5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дел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25830" y="1366837"/>
            <a:ext cx="58521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800" spc="-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превышение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скорости</a:t>
            </a:r>
            <a:r>
              <a:rPr dirty="0" sz="1800" spc="-9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82434"/>
                </a:solidFill>
                <a:latin typeface="Arial"/>
                <a:cs typeface="Arial"/>
              </a:rPr>
              <a:t>(ст.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12.9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КоАП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52437" y="1919287"/>
          <a:ext cx="8315325" cy="4609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/>
                <a:gridCol w="3845560"/>
                <a:gridCol w="3460750"/>
              </a:tblGrid>
              <a:tr h="73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Статья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2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dirty="0" sz="12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dirty="0" sz="12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ts val="1435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об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2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правонарушении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12.9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307975">
                        <a:lnSpc>
                          <a:spcPct val="991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Превышение установленной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скорости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движения транспортного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величину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 60, но</a:t>
                      </a:r>
                      <a:r>
                        <a:rPr dirty="0" sz="12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2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12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2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35"/>
                        </a:lnSpc>
                        <a:spcBef>
                          <a:spcPts val="31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2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2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3000</a:t>
                      </a:r>
                      <a:r>
                        <a:rPr dirty="0" sz="12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0"/>
                        </a:lnSpc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3750</a:t>
                      </a:r>
                      <a:r>
                        <a:rPr dirty="0" sz="12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лишение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управления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 marR="418465">
                        <a:lnSpc>
                          <a:spcPts val="1430"/>
                        </a:lnSpc>
                        <a:spcBef>
                          <a:spcPts val="1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транспортными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средствами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2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0"/>
                        </a:lnSpc>
                        <a:spcBef>
                          <a:spcPts val="136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Суд,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624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12.9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572135">
                        <a:lnSpc>
                          <a:spcPct val="9910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Превышение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скорости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движения транспортного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величину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2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80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2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35"/>
                        </a:lnSpc>
                        <a:spcBef>
                          <a:spcPts val="133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2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размере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7500</a:t>
                      </a:r>
                      <a:r>
                        <a:rPr dirty="0" sz="1200" spc="-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лишение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транспортными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средствами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200" spc="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Суд,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6891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925830" y="1366837"/>
            <a:ext cx="58521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800" spc="-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превышение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скорости</a:t>
            </a:r>
            <a:r>
              <a:rPr dirty="0" sz="1800" spc="-9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82434"/>
                </a:solidFill>
                <a:latin typeface="Arial"/>
                <a:cs typeface="Arial"/>
              </a:rPr>
              <a:t>(ст.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12.9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КоАП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52437" y="1919287"/>
          <a:ext cx="8315325" cy="4609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/>
                <a:gridCol w="3845560"/>
                <a:gridCol w="3460750"/>
              </a:tblGrid>
              <a:tr h="73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Статья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588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ts val="1430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2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2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dirty="0" sz="12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по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ts val="1430"/>
                        </a:lnSpc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2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об</a:t>
                      </a:r>
                      <a:r>
                        <a:rPr dirty="0" sz="12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2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правонарушении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402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12.9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233679">
                        <a:lnSpc>
                          <a:spcPct val="991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Повторное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превышение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скорости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величину</a:t>
                      </a:r>
                      <a:r>
                        <a:rPr dirty="0"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40,</a:t>
                      </a:r>
                      <a:r>
                        <a:rPr dirty="0" sz="12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но</a:t>
                      </a:r>
                      <a:r>
                        <a:rPr dirty="0" sz="12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не</a:t>
                      </a:r>
                      <a:r>
                        <a:rPr dirty="0" sz="12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</a:t>
                      </a:r>
                      <a:r>
                        <a:rPr dirty="0" sz="12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2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30"/>
                        </a:lnSpc>
                        <a:spcBef>
                          <a:spcPts val="116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 marR="227329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200" spc="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3000</a:t>
                      </a:r>
                      <a:r>
                        <a:rPr dirty="0" sz="12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3750</a:t>
                      </a:r>
                      <a:r>
                        <a:rPr dirty="0" sz="12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4732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2468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12.9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часть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ts val="1435"/>
                        </a:lnSpc>
                      </a:pPr>
                      <a:r>
                        <a:rPr dirty="0" sz="1200" spc="-5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710" marR="233679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Повторное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превышение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скорости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движения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величину</a:t>
                      </a:r>
                      <a:r>
                        <a:rPr dirty="0"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более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60-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dirty="0" sz="12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километров</a:t>
                      </a:r>
                      <a:r>
                        <a:rPr dirty="0" sz="12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час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435"/>
                        </a:lnSpc>
                        <a:spcBef>
                          <a:spcPts val="330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 marR="321945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лишение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12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транспортными средствами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200" spc="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случае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фиксации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 marR="527685">
                        <a:lnSpc>
                          <a:spcPct val="100099"/>
                        </a:lnSpc>
                        <a:spcBef>
                          <a:spcPts val="1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административного</a:t>
                      </a:r>
                      <a:r>
                        <a:rPr dirty="0"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правонарушения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работающими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автоматическом режиме специальными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техническими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средствами,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имеющими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функции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фото-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киносъемки,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видеозаписи,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размере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7500</a:t>
                      </a:r>
                      <a:r>
                        <a:rPr dirty="0" sz="12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6520" marR="703580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Суд,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дел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(только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при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автофиксации)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5482" y="1427162"/>
            <a:ext cx="57613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800" spc="-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800" spc="-6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ремень</a:t>
            </a:r>
            <a:r>
              <a:rPr dirty="0" sz="1800" spc="-9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безопасности</a:t>
            </a:r>
            <a:r>
              <a:rPr dirty="0" sz="1800" spc="-9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(ст.</a:t>
            </a:r>
            <a:r>
              <a:rPr dirty="0" sz="1800" spc="-2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12.6</a:t>
            </a:r>
            <a:r>
              <a:rPr dirty="0" sz="1800" spc="-7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КоАП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52437" y="2298763"/>
          <a:ext cx="8315325" cy="311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655"/>
                <a:gridCol w="3845560"/>
                <a:gridCol w="3460750"/>
              </a:tblGrid>
              <a:tr h="759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Статья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Правонарушение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 marR="3600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5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5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обеспечения производства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5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об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правонарушении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2359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12.6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685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Управление</a:t>
                      </a:r>
                      <a:r>
                        <a:rPr dirty="0" sz="15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транспортным средством водителем,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не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пристегнутым</a:t>
                      </a:r>
                      <a:r>
                        <a:rPr dirty="0" sz="15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ремнем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4930" marR="73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безопасности,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перевозка</a:t>
                      </a:r>
                      <a:r>
                        <a:rPr dirty="0" sz="15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пассажиров,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не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пристегнутых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ремнями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безопасности,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если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конструкцией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средства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предусмотрены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ремни</a:t>
                      </a:r>
                      <a:r>
                        <a:rPr dirty="0" sz="15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безопасности,</a:t>
                      </a:r>
                      <a:r>
                        <a:rPr dirty="0" sz="15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0"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5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равно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управление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мотоциклом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мопедом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либо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перевозка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на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мотоцикле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пассажиров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мотошлемов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незастегнутых мотошлемах.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 marR="368300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размере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1500" spc="-6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5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дел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94702" y="1350962"/>
            <a:ext cx="77260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800" spc="-1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800" spc="-4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проезд</a:t>
            </a:r>
            <a:r>
              <a:rPr dirty="0" sz="1800" spc="-10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на</a:t>
            </a:r>
            <a:r>
              <a:rPr dirty="0" sz="1800" spc="-3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красный</a:t>
            </a:r>
            <a:r>
              <a:rPr dirty="0" sz="1800" spc="-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сигнал</a:t>
            </a:r>
            <a:r>
              <a:rPr dirty="0" sz="1800" spc="-3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82434"/>
                </a:solidFill>
                <a:latin typeface="Arial"/>
                <a:cs typeface="Arial"/>
              </a:rPr>
              <a:t>светофора</a:t>
            </a:r>
            <a:r>
              <a:rPr dirty="0" sz="1800" spc="-4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182434"/>
                </a:solidFill>
                <a:latin typeface="Arial"/>
                <a:cs typeface="Arial"/>
              </a:rPr>
              <a:t>(ст.</a:t>
            </a:r>
            <a:r>
              <a:rPr dirty="0" sz="1800" spc="-6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12.12</a:t>
            </a:r>
            <a:r>
              <a:rPr dirty="0" sz="1800" spc="-4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82434"/>
                </a:solidFill>
                <a:latin typeface="Arial"/>
                <a:cs typeface="Arial"/>
              </a:rPr>
              <a:t>КоАП</a:t>
            </a:r>
            <a:r>
              <a:rPr dirty="0" sz="1800" spc="-3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203325" y="1911413"/>
          <a:ext cx="6723380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220"/>
                <a:gridCol w="3101340"/>
                <a:gridCol w="2791460"/>
              </a:tblGrid>
              <a:tr h="607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Статья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Правонарушение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96545">
                        <a:lnSpc>
                          <a:spcPts val="1430"/>
                        </a:lnSpc>
                        <a:spcBef>
                          <a:spcPts val="23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обеспечения производства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по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об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правонарушении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12.12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ts val="143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Проезд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запрещающий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сигнал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светофора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ts val="143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запрещающий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жест</a:t>
                      </a:r>
                      <a:r>
                        <a:rPr dirty="0" sz="12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регулировщика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435"/>
                        </a:lnSpc>
                        <a:spcBef>
                          <a:spcPts val="18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штраф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размере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1200" spc="-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339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12.12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01625">
                        <a:lnSpc>
                          <a:spcPct val="100200"/>
                        </a:lnSpc>
                        <a:spcBef>
                          <a:spcPts val="20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Невыполнение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требования</a:t>
                      </a:r>
                      <a:r>
                        <a:rPr dirty="0" sz="12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Правил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об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остановке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перед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стоп-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линией,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обозначенной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дорожными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знаками</a:t>
                      </a:r>
                      <a:r>
                        <a:rPr dirty="0"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разметкой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проезжей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части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дороги,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при</a:t>
                      </a:r>
                      <a:r>
                        <a:rPr dirty="0"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запрещающем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сигнале светофора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запрещающем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жесте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ts val="142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регулировщика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435"/>
                        </a:lnSpc>
                        <a:spcBef>
                          <a:spcPts val="919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2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штраф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размере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800</a:t>
                      </a:r>
                      <a:r>
                        <a:rPr dirty="0" sz="12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16839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66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12.12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594" marR="166370">
                        <a:lnSpc>
                          <a:spcPts val="143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Повторный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проезд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запрещающий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сигнал светофора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запрещающий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жест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1594">
                        <a:lnSpc>
                          <a:spcPts val="1380"/>
                        </a:lnSpc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регулировщика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435"/>
                        </a:lnSpc>
                        <a:spcBef>
                          <a:spcPts val="785"/>
                        </a:spcBef>
                      </a:pPr>
                      <a:r>
                        <a:rPr dirty="0" sz="12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 marR="302895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dirty="0" sz="12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штраф</a:t>
                      </a:r>
                      <a:r>
                        <a:rPr dirty="0" sz="12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размере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7500</a:t>
                      </a:r>
                      <a:r>
                        <a:rPr dirty="0" sz="1200" spc="-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dirty="0" sz="12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лишение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права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  <a:spcBef>
                          <a:spcPts val="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транспортными</a:t>
                      </a:r>
                      <a:r>
                        <a:rPr dirty="0"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средствами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2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200" spc="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1200" spc="-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200" spc="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435"/>
                        </a:lnSpc>
                        <a:spcBef>
                          <a:spcPts val="5"/>
                        </a:spcBef>
                      </a:pPr>
                      <a:r>
                        <a:rPr dirty="0" sz="12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2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4769">
                        <a:lnSpc>
                          <a:spcPts val="1435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Суд,</a:t>
                      </a:r>
                      <a:r>
                        <a:rPr dirty="0"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2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дел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2755" y="1516697"/>
            <a:ext cx="8293100" cy="6172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90"/>
              </a:spcBef>
            </a:pP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550" spc="1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550" spc="10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непредоставление</a:t>
            </a:r>
            <a:r>
              <a:rPr dirty="0" sz="1550" spc="10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преимущества</a:t>
            </a:r>
            <a:r>
              <a:rPr dirty="0" sz="1550" spc="10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скорой</a:t>
            </a:r>
            <a:r>
              <a:rPr dirty="0" sz="1550" spc="8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и</a:t>
            </a:r>
            <a:r>
              <a:rPr dirty="0" sz="1550" spc="17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полиции</a:t>
            </a:r>
            <a:r>
              <a:rPr dirty="0" sz="1550" spc="8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(ч.</a:t>
            </a:r>
            <a:r>
              <a:rPr dirty="0" sz="1550" spc="8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2</a:t>
            </a:r>
            <a:r>
              <a:rPr dirty="0" sz="1550" spc="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ст.</a:t>
            </a:r>
            <a:r>
              <a:rPr dirty="0" sz="1550" spc="9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12.17</a:t>
            </a:r>
            <a:r>
              <a:rPr dirty="0" sz="1550" spc="10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182434"/>
                </a:solidFill>
                <a:latin typeface="Arial"/>
                <a:cs typeface="Arial"/>
              </a:rPr>
              <a:t>КоАП </a:t>
            </a:r>
            <a:r>
              <a:rPr dirty="0" sz="155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687512" y="2308288"/>
          <a:ext cx="6882130" cy="284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3175635"/>
                <a:gridCol w="2858135"/>
              </a:tblGrid>
              <a:tr h="890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Статья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507365">
                        <a:lnSpc>
                          <a:spcPct val="101299"/>
                        </a:lnSpc>
                        <a:spcBef>
                          <a:spcPts val="2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Санкции /</a:t>
                      </a:r>
                      <a:r>
                        <a:rPr dirty="0" sz="1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обеспечения производства</a:t>
                      </a:r>
                      <a:r>
                        <a:rPr dirty="0" sz="1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4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об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административном правонарушении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957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12.17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marR="256540">
                        <a:lnSpc>
                          <a:spcPct val="101299"/>
                        </a:lnSpc>
                        <a:spcBef>
                          <a:spcPts val="4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Непредоставление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преимущества</a:t>
                      </a:r>
                      <a:r>
                        <a:rPr dirty="0" sz="14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движении</a:t>
                      </a:r>
                      <a:r>
                        <a:rPr dirty="0" sz="1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транспортному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средству,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имеющему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нанесенные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наружные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поверхности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специальные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marR="354965">
                        <a:lnSpc>
                          <a:spcPts val="1650"/>
                        </a:lnSpc>
                        <a:spcBef>
                          <a:spcPts val="5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цветографические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схемы,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надписи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обозначения, с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одновременно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marR="137160">
                        <a:lnSpc>
                          <a:spcPts val="1650"/>
                        </a:lnSpc>
                        <a:spcBef>
                          <a:spcPts val="8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включенными</a:t>
                      </a:r>
                      <a:r>
                        <a:rPr dirty="0" sz="14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проблесковым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маячком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синего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цвета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специальным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звуковым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сигналом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marR="73660">
                        <a:lnSpc>
                          <a:spcPct val="99500"/>
                        </a:lnSpc>
                        <a:spcBef>
                          <a:spcPts val="5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штраф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40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4500</a:t>
                      </a:r>
                      <a:r>
                        <a:rPr dirty="0" sz="14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14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7500</a:t>
                      </a:r>
                      <a:r>
                        <a:rPr dirty="0" sz="1400" spc="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14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лишение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управления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транспортными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средствами</a:t>
                      </a:r>
                      <a:r>
                        <a:rPr dirty="0" sz="14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срок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1400" spc="-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трех</a:t>
                      </a:r>
                      <a:r>
                        <a:rPr dirty="0" sz="1400" spc="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месяцев</a:t>
                      </a:r>
                      <a:r>
                        <a:rPr dirty="0" sz="140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14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одного</a:t>
                      </a:r>
                      <a:r>
                        <a:rPr dirty="0" sz="1400" spc="-4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Суд,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дел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2630" y="1267269"/>
            <a:ext cx="8183880" cy="616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550" spc="15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550" spc="1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нарушение</a:t>
            </a:r>
            <a:r>
              <a:rPr dirty="0" sz="1550" spc="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ПДД</a:t>
            </a:r>
            <a:r>
              <a:rPr dirty="0" sz="1550" spc="11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с</a:t>
            </a:r>
            <a:r>
              <a:rPr dirty="0" sz="1550" spc="1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причинением</a:t>
            </a:r>
            <a:r>
              <a:rPr dirty="0" sz="1550" spc="5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вреда</a:t>
            </a:r>
            <a:r>
              <a:rPr dirty="0" sz="1550" spc="13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здоровью</a:t>
            </a:r>
            <a:r>
              <a:rPr dirty="0" sz="1550" spc="10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(ч.</a:t>
            </a:r>
            <a:r>
              <a:rPr dirty="0" sz="1550" spc="12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1,</a:t>
            </a:r>
            <a:r>
              <a:rPr dirty="0" sz="1550" spc="114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2</a:t>
            </a:r>
            <a:r>
              <a:rPr dirty="0" sz="1550" spc="12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ст.</a:t>
            </a:r>
            <a:r>
              <a:rPr dirty="0" sz="1550" spc="114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12.24</a:t>
            </a:r>
            <a:r>
              <a:rPr dirty="0" sz="1550" spc="4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182434"/>
                </a:solidFill>
                <a:latin typeface="Arial"/>
                <a:cs typeface="Arial"/>
              </a:rPr>
              <a:t>КоАП </a:t>
            </a:r>
            <a:r>
              <a:rPr dirty="0" sz="1550" spc="-25" b="1">
                <a:solidFill>
                  <a:srgbClr val="182434"/>
                </a:solidFill>
                <a:latin typeface="Arial"/>
                <a:cs typeface="Arial"/>
              </a:rPr>
              <a:t>РФ)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687512" y="1839912"/>
          <a:ext cx="5691505" cy="4549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0"/>
                <a:gridCol w="2619375"/>
                <a:gridCol w="2357754"/>
              </a:tblGrid>
              <a:tr h="507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Статья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9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950" spc="1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950" spc="1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обеспечения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10" b="1">
                          <a:latin typeface="Calibri"/>
                          <a:cs typeface="Calibri"/>
                        </a:rPr>
                        <a:t>производства</a:t>
                      </a:r>
                      <a:r>
                        <a:rPr dirty="0" sz="9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950" spc="1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95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25" b="1">
                          <a:latin typeface="Calibri"/>
                          <a:cs typeface="Calibri"/>
                        </a:rPr>
                        <a:t>об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10" b="1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950" spc="20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правонарушении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2031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12.24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9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50">
                          <a:latin typeface="Calibri"/>
                          <a:cs typeface="Calibri"/>
                        </a:rPr>
                        <a:t>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just" marL="52705" marR="55244">
                        <a:lnSpc>
                          <a:spcPct val="105400"/>
                        </a:lnSpc>
                      </a:pPr>
                      <a:r>
                        <a:rPr dirty="0" sz="95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dirty="0" sz="9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Правил</a:t>
                      </a:r>
                      <a:r>
                        <a:rPr dirty="0" sz="9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dirty="0" sz="9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9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 правил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эксплуатации</a:t>
                      </a:r>
                      <a:r>
                        <a:rPr dirty="0" sz="9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9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средства,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повлекшее</a:t>
                      </a:r>
                      <a:r>
                        <a:rPr dirty="0" sz="9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причинение</a:t>
                      </a:r>
                      <a:r>
                        <a:rPr dirty="0" sz="9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легкого</a:t>
                      </a:r>
                      <a:r>
                        <a:rPr dirty="0" sz="950" spc="1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вреда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just" marL="527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здоровью</a:t>
                      </a:r>
                      <a:r>
                        <a:rPr dirty="0" sz="950" spc="21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потерпевшего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just" marL="5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Примечания: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2705" marR="91440">
                        <a:lnSpc>
                          <a:spcPct val="105400"/>
                        </a:lnSpc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9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9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причинением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легкого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вреда</a:t>
                      </a:r>
                      <a:r>
                        <a:rPr dirty="0" sz="9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здоровью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следует</a:t>
                      </a:r>
                      <a:r>
                        <a:rPr dirty="0" sz="9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понимать</a:t>
                      </a:r>
                      <a:r>
                        <a:rPr dirty="0" sz="9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кратковременное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расстройство</a:t>
                      </a:r>
                      <a:r>
                        <a:rPr dirty="0" sz="9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здоровья</a:t>
                      </a:r>
                      <a:r>
                        <a:rPr dirty="0" sz="9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незначительную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стойкую</a:t>
                      </a:r>
                      <a:r>
                        <a:rPr dirty="0" sz="9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утрату</a:t>
                      </a:r>
                      <a:r>
                        <a:rPr dirty="0" sz="9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общей</a:t>
                      </a:r>
                      <a:r>
                        <a:rPr dirty="0" sz="9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трудоспособности.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 marR="143510">
                        <a:lnSpc>
                          <a:spcPct val="105400"/>
                        </a:lnSpc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9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3750</a:t>
                      </a:r>
                      <a:r>
                        <a:rPr dirty="0" sz="95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9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7500</a:t>
                      </a:r>
                      <a:r>
                        <a:rPr dirty="0" sz="95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dirty="0" sz="9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лишение</a:t>
                      </a:r>
                      <a:r>
                        <a:rPr dirty="0" sz="9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9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управления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транспортными</a:t>
                      </a:r>
                      <a:r>
                        <a:rPr dirty="0" sz="9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средствами</a:t>
                      </a:r>
                      <a:r>
                        <a:rPr dirty="0" sz="9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9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года</a:t>
                      </a:r>
                      <a:r>
                        <a:rPr dirty="0" sz="950" spc="9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950" spc="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r>
                        <a:rPr dirty="0" sz="950" spc="1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950" spc="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обеспечения: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20">
                          <a:latin typeface="Calibri"/>
                          <a:cs typeface="Calibri"/>
                        </a:rPr>
                        <a:t>освидетельствование</a:t>
                      </a:r>
                      <a:r>
                        <a:rPr dirty="0" sz="9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2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состояние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опьянения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9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25">
                          <a:latin typeface="Calibri"/>
                          <a:cs typeface="Calibri"/>
                        </a:rPr>
                        <a:t>Суд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2010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12.24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>
                          <a:latin typeface="Calibri"/>
                          <a:cs typeface="Calibri"/>
                        </a:rPr>
                        <a:t>часть</a:t>
                      </a:r>
                      <a:r>
                        <a:rPr dirty="0" sz="9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50">
                          <a:latin typeface="Calibri"/>
                          <a:cs typeface="Calibri"/>
                        </a:rPr>
                        <a:t>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2705" marR="54610">
                        <a:lnSpc>
                          <a:spcPct val="105400"/>
                        </a:lnSpc>
                        <a:spcBef>
                          <a:spcPts val="5"/>
                        </a:spcBef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dirty="0" sz="9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Правил</a:t>
                      </a:r>
                      <a:r>
                        <a:rPr dirty="0" sz="9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дорожного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dirty="0" sz="9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правил</a:t>
                      </a:r>
                      <a:r>
                        <a:rPr dirty="0" sz="9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эксплуатации</a:t>
                      </a:r>
                      <a:r>
                        <a:rPr dirty="0" sz="95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9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средства,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повлекшее</a:t>
                      </a:r>
                      <a:r>
                        <a:rPr dirty="0" sz="950" spc="2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причинение</a:t>
                      </a:r>
                      <a:r>
                        <a:rPr dirty="0" sz="9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средней</a:t>
                      </a:r>
                      <a:r>
                        <a:rPr dirty="0" sz="950" spc="18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тяжести</a:t>
                      </a:r>
                      <a:r>
                        <a:rPr dirty="0" sz="950" spc="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вреда</a:t>
                      </a:r>
                      <a:r>
                        <a:rPr dirty="0" sz="950" spc="15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здоровью</a:t>
                      </a:r>
                      <a:r>
                        <a:rPr dirty="0" sz="950" spc="13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потерпевшего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Примечания: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2705" marR="149860">
                        <a:lnSpc>
                          <a:spcPct val="105400"/>
                        </a:lnSpc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9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9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причинением</a:t>
                      </a:r>
                      <a:r>
                        <a:rPr dirty="0" sz="9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средней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тяжести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0">
                          <a:latin typeface="Calibri"/>
                          <a:cs typeface="Calibri"/>
                        </a:rPr>
                        <a:t>вреда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здоровью</a:t>
                      </a:r>
                      <a:r>
                        <a:rPr dirty="0" sz="9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следует</a:t>
                      </a:r>
                      <a:r>
                        <a:rPr dirty="0" sz="9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понимать</a:t>
                      </a:r>
                      <a:r>
                        <a:rPr dirty="0" sz="9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неопасное</a:t>
                      </a:r>
                      <a:r>
                        <a:rPr dirty="0" sz="9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для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жизни</a:t>
                      </a:r>
                      <a:r>
                        <a:rPr dirty="0" sz="9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длительное</a:t>
                      </a:r>
                      <a:r>
                        <a:rPr dirty="0" sz="95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расстройство</a:t>
                      </a:r>
                      <a:r>
                        <a:rPr dirty="0" sz="9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здоровья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значительную</a:t>
                      </a:r>
                      <a:r>
                        <a:rPr dirty="0" sz="9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стойкую</a:t>
                      </a:r>
                      <a:r>
                        <a:rPr dirty="0" sz="9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утрату</a:t>
                      </a:r>
                      <a:r>
                        <a:rPr dirty="0" sz="9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0">
                          <a:latin typeface="Calibri"/>
                          <a:cs typeface="Calibri"/>
                        </a:rPr>
                        <a:t>общей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 трудоспособности</a:t>
                      </a:r>
                      <a:r>
                        <a:rPr dirty="0" sz="9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менее</a:t>
                      </a:r>
                      <a:r>
                        <a:rPr dirty="0" sz="9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чем</a:t>
                      </a:r>
                      <a:r>
                        <a:rPr dirty="0" sz="9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одну</a:t>
                      </a:r>
                      <a:r>
                        <a:rPr dirty="0" sz="9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треть.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5244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95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just" marL="55244" marR="109220">
                        <a:lnSpc>
                          <a:spcPct val="105400"/>
                        </a:lnSpc>
                      </a:pPr>
                      <a:r>
                        <a:rPr dirty="0" sz="950" spc="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9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размере</a:t>
                      </a:r>
                      <a:r>
                        <a:rPr dirty="0" sz="9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95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тысяч</a:t>
                      </a:r>
                      <a:r>
                        <a:rPr dirty="0" sz="950" spc="4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950" spc="6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95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dirty="0" sz="950" spc="8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dirty="0" sz="950" spc="13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или</a:t>
                      </a:r>
                      <a:r>
                        <a:rPr dirty="0" sz="9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лишение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права</a:t>
                      </a:r>
                      <a:r>
                        <a:rPr dirty="0" sz="9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10">
                          <a:latin typeface="Calibri"/>
                          <a:cs typeface="Calibri"/>
                        </a:rPr>
                        <a:t>управления</a:t>
                      </a:r>
                      <a:r>
                        <a:rPr dirty="0" sz="9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транспортными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just" marL="5524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50">
                          <a:latin typeface="Calibri"/>
                          <a:cs typeface="Calibri"/>
                        </a:rPr>
                        <a:t>средствами</a:t>
                      </a:r>
                      <a:r>
                        <a:rPr dirty="0" sz="9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latin typeface="Calibri"/>
                          <a:cs typeface="Calibri"/>
                        </a:rPr>
                        <a:t>срок</a:t>
                      </a:r>
                      <a:r>
                        <a:rPr dirty="0" sz="9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от</a:t>
                      </a:r>
                      <a:r>
                        <a:rPr dirty="0" sz="950" spc="7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r>
                        <a:rPr dirty="0" sz="950" spc="10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до</a:t>
                      </a:r>
                      <a:r>
                        <a:rPr dirty="0" sz="950" spc="7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950" spc="10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2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950" spc="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обеспечения: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20">
                          <a:latin typeface="Calibri"/>
                          <a:cs typeface="Calibri"/>
                        </a:rPr>
                        <a:t>освидетельствование</a:t>
                      </a:r>
                      <a:r>
                        <a:rPr dirty="0" sz="9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20">
                          <a:latin typeface="Calibri"/>
                          <a:cs typeface="Calibri"/>
                        </a:rPr>
                        <a:t>на</a:t>
                      </a:r>
                      <a:r>
                        <a:rPr dirty="0" sz="9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>
                          <a:latin typeface="Calibri"/>
                          <a:cs typeface="Calibri"/>
                        </a:rPr>
                        <a:t>состояние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50" spc="-10">
                          <a:latin typeface="Calibri"/>
                          <a:cs typeface="Calibri"/>
                        </a:rPr>
                        <a:t>опьянения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5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9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5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950" spc="-25">
                          <a:latin typeface="Calibri"/>
                          <a:cs typeface="Calibri"/>
                        </a:rPr>
                        <a:t>Суд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4736"/>
              <a:ext cx="5348351" cy="52863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Об</a:t>
            </a:r>
            <a:r>
              <a:rPr dirty="0" spc="-10"/>
              <a:t> </a:t>
            </a:r>
            <a:r>
              <a:rPr dirty="0" spc="-190"/>
              <a:t>увеличении</a:t>
            </a:r>
            <a:r>
              <a:rPr dirty="0" spc="15"/>
              <a:t> </a:t>
            </a:r>
            <a:r>
              <a:rPr dirty="0" spc="-225"/>
              <a:t>меры</a:t>
            </a:r>
            <a:r>
              <a:rPr dirty="0" spc="-45"/>
              <a:t> </a:t>
            </a:r>
            <a:r>
              <a:rPr dirty="0" spc="-190"/>
              <a:t>административной</a:t>
            </a:r>
            <a:r>
              <a:rPr dirty="0" spc="20"/>
              <a:t> </a:t>
            </a:r>
            <a:r>
              <a:rPr dirty="0" spc="-155"/>
              <a:t>ответственности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600" y="114300"/>
            <a:ext cx="1285875" cy="128587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2630" y="1267269"/>
            <a:ext cx="7379970" cy="616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Штраф</a:t>
            </a:r>
            <a:r>
              <a:rPr dirty="0" sz="1550" spc="204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за</a:t>
            </a:r>
            <a:r>
              <a:rPr dirty="0" sz="1550" spc="180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182434"/>
                </a:solidFill>
                <a:latin typeface="Arial"/>
                <a:cs typeface="Arial"/>
              </a:rPr>
              <a:t>пользование</a:t>
            </a:r>
            <a:r>
              <a:rPr dirty="0" sz="1550" spc="105" b="1">
                <a:solidFill>
                  <a:srgbClr val="182434"/>
                </a:solidFill>
                <a:latin typeface="Arial"/>
                <a:cs typeface="Arial"/>
              </a:rPr>
              <a:t> </a:t>
            </a:r>
            <a:r>
              <a:rPr dirty="0" sz="1550" b="1">
                <a:latin typeface="Calibri"/>
                <a:cs typeface="Calibri"/>
              </a:rPr>
              <a:t>водителем</a:t>
            </a:r>
            <a:r>
              <a:rPr dirty="0" sz="1550" spc="13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во</a:t>
            </a:r>
            <a:r>
              <a:rPr dirty="0" sz="1550" spc="11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время</a:t>
            </a:r>
            <a:r>
              <a:rPr dirty="0" sz="1550" spc="9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движения</a:t>
            </a:r>
            <a:r>
              <a:rPr dirty="0" sz="1550" spc="18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транспортного</a:t>
            </a:r>
            <a:r>
              <a:rPr dirty="0" sz="1550" spc="11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средства телефоном</a:t>
            </a:r>
            <a:endParaRPr sz="155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90525" y="2055812"/>
          <a:ext cx="8315959" cy="220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290"/>
                <a:gridCol w="3846195"/>
                <a:gridCol w="3462020"/>
              </a:tblGrid>
              <a:tr h="759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Статья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Правонарушение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2711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Санкции</a:t>
                      </a:r>
                      <a:r>
                        <a:rPr dirty="0" sz="15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меры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обеспечения производства</a:t>
                      </a:r>
                      <a:r>
                        <a:rPr dirty="0" sz="15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по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 b="1">
                          <a:latin typeface="Calibri"/>
                          <a:cs typeface="Calibri"/>
                        </a:rPr>
                        <a:t>делу</a:t>
                      </a:r>
                      <a:r>
                        <a:rPr dirty="0" sz="15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 b="1">
                          <a:latin typeface="Calibri"/>
                          <a:cs typeface="Calibri"/>
                        </a:rPr>
                        <a:t>об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административном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правонарушении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  <a:tr h="144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12.36.1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1416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dirty="0" sz="15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водителем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во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движения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транспортного</a:t>
                      </a:r>
                      <a:r>
                        <a:rPr dirty="0" sz="15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средства</a:t>
                      </a:r>
                      <a:r>
                        <a:rPr dirty="0" sz="15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телефоном,</a:t>
                      </a:r>
                      <a:r>
                        <a:rPr dirty="0" sz="15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не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оборудованным</a:t>
                      </a:r>
                      <a:r>
                        <a:rPr dirty="0" sz="15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техническим</a:t>
                      </a:r>
                      <a:r>
                        <a:rPr dirty="0" sz="15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устройством, позволяющим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вести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переговоры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использования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рук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Наказание: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9375" marR="368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административный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штраф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размере </a:t>
                      </a:r>
                      <a:r>
                        <a:rPr dirty="0" sz="15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1500</a:t>
                      </a:r>
                      <a:r>
                        <a:rPr dirty="0" sz="1500" spc="-6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рублей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Дела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рассматривают: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Органы</a:t>
                      </a:r>
                      <a:r>
                        <a:rPr dirty="0" sz="15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внутренних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дел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9525">
                      <a:solidFill>
                        <a:srgbClr val="1804F8"/>
                      </a:solidFill>
                      <a:prstDash val="solid"/>
                    </a:lnL>
                    <a:lnR w="9525">
                      <a:solidFill>
                        <a:srgbClr val="1804F8"/>
                      </a:solidFill>
                      <a:prstDash val="solid"/>
                    </a:lnR>
                    <a:lnT w="9525">
                      <a:solidFill>
                        <a:srgbClr val="1804F8"/>
                      </a:solidFill>
                      <a:prstDash val="solid"/>
                    </a:lnT>
                    <a:lnB w="9525">
                      <a:solidFill>
                        <a:srgbClr val="1804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21" y="1266671"/>
            <a:ext cx="8920338" cy="329101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9557" y="2197163"/>
            <a:ext cx="8697595" cy="87820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 indent="457200">
              <a:lnSpc>
                <a:spcPct val="102400"/>
              </a:lnSpc>
              <a:spcBef>
                <a:spcPts val="45"/>
              </a:spcBef>
              <a:tabLst>
                <a:tab pos="2575560" algn="l"/>
                <a:tab pos="3230880" algn="l"/>
                <a:tab pos="5262880" algn="l"/>
                <a:tab pos="5932805" algn="l"/>
                <a:tab pos="7800340" algn="l"/>
              </a:tabLst>
            </a:pP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ТС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водителем,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имеющим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права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2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27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27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2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7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7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тысяч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рублей.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1861"/>
              <a:ext cx="6824726" cy="52863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8086"/>
              <a:ext cx="2909951" cy="52863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739" y="230187"/>
            <a:ext cx="6541770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-245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dirty="0" sz="18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75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dirty="0" sz="1800" spc="-7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</a:t>
            </a:r>
            <a:r>
              <a:rPr dirty="0" sz="1800" spc="-7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2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управление</a:t>
            </a:r>
            <a:r>
              <a:rPr dirty="0" sz="1800" spc="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95">
                <a:solidFill>
                  <a:srgbClr val="FFFFFF"/>
                </a:solidFill>
                <a:latin typeface="Microsoft Sans Serif"/>
                <a:cs typeface="Microsoft Sans Serif"/>
              </a:rPr>
              <a:t>транспортным</a:t>
            </a:r>
            <a:r>
              <a:rPr dirty="0" sz="18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85">
                <a:solidFill>
                  <a:srgbClr val="FFFFFF"/>
                </a:solidFill>
                <a:latin typeface="Microsoft Sans Serif"/>
                <a:cs typeface="Microsoft Sans Serif"/>
              </a:rPr>
              <a:t>средством</a:t>
            </a:r>
            <a:r>
              <a:rPr dirty="0" sz="18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Microsoft Sans Serif"/>
                <a:cs typeface="Microsoft Sans Serif"/>
              </a:rPr>
              <a:t>без </a:t>
            </a:r>
            <a:r>
              <a:rPr dirty="0" sz="1800" spc="-185">
                <a:solidFill>
                  <a:srgbClr val="FFFFFF"/>
                </a:solidFill>
                <a:latin typeface="Microsoft Sans Serif"/>
                <a:cs typeface="Microsoft Sans Serif"/>
              </a:rPr>
              <a:t>водительского</a:t>
            </a:r>
            <a:r>
              <a:rPr dirty="0" sz="18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Microsoft Sans Serif"/>
                <a:cs typeface="Microsoft Sans Serif"/>
              </a:rPr>
              <a:t>удостоверения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28750" y="114300"/>
            <a:ext cx="7696200" cy="6743700"/>
            <a:chOff x="1428750" y="114300"/>
            <a:chExt cx="7696200" cy="674370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39075" y="114300"/>
              <a:ext cx="1285875" cy="1285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8750" y="3857625"/>
              <a:ext cx="6667500" cy="30003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0911"/>
            <a:ext cx="3852926" cy="814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13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280"/>
              <a:t>Категории</a:t>
            </a:r>
            <a:r>
              <a:rPr dirty="0" sz="2750" spc="-55"/>
              <a:t> </a:t>
            </a:r>
            <a:r>
              <a:rPr dirty="0" sz="2750" spc="-265"/>
              <a:t>пострадавших:</a:t>
            </a:r>
            <a:endParaRPr sz="2750"/>
          </a:p>
        </p:txBody>
      </p:sp>
      <p:grpSp>
        <p:nvGrpSpPr>
          <p:cNvPr id="4" name="object 4" descr=""/>
          <p:cNvGrpSpPr/>
          <p:nvPr/>
        </p:nvGrpSpPr>
        <p:grpSpPr>
          <a:xfrm>
            <a:off x="133350" y="0"/>
            <a:ext cx="8991600" cy="6667500"/>
            <a:chOff x="133350" y="0"/>
            <a:chExt cx="8991600" cy="6667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350" y="1000125"/>
              <a:ext cx="8591550" cy="566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3315"/>
            <a:ext cx="9139301" cy="40720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39" y="2260980"/>
            <a:ext cx="8995410" cy="87820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457834">
              <a:lnSpc>
                <a:spcPct val="102400"/>
              </a:lnSpc>
              <a:spcBef>
                <a:spcPts val="50"/>
              </a:spcBef>
              <a:tabLst>
                <a:tab pos="2117090" algn="l"/>
                <a:tab pos="4081779" algn="l"/>
                <a:tab pos="5069840" algn="l"/>
                <a:tab pos="6727190" algn="l"/>
                <a:tab pos="7279005" algn="l"/>
              </a:tabLst>
            </a:pP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Передача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лицу,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заведомо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25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имеющему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водительского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удостоверения,</a:t>
            </a:r>
            <a:r>
              <a:rPr dirty="0" sz="27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2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тыс.</a:t>
            </a:r>
            <a:r>
              <a:rPr dirty="0" sz="2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20">
                <a:solidFill>
                  <a:srgbClr val="FFFFFF"/>
                </a:solidFill>
                <a:latin typeface="Calibri"/>
                <a:cs typeface="Calibri"/>
              </a:rPr>
              <a:t>руб.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39555" cy="1138555"/>
            <a:chOff x="0" y="0"/>
            <a:chExt cx="9139555" cy="113855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381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3286"/>
              <a:ext cx="7158101" cy="5857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8086"/>
              <a:ext cx="3586226" cy="5857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254"/>
              <a:t>Об</a:t>
            </a:r>
            <a:r>
              <a:rPr dirty="0" sz="2000" spc="-20"/>
              <a:t> </a:t>
            </a:r>
            <a:r>
              <a:rPr dirty="0" sz="2000" spc="-195"/>
              <a:t>ответственности</a:t>
            </a:r>
            <a:r>
              <a:rPr dirty="0" sz="2000" spc="-75"/>
              <a:t> </a:t>
            </a:r>
            <a:r>
              <a:rPr dirty="0" sz="2000" spc="-220"/>
              <a:t>граждан</a:t>
            </a:r>
            <a:r>
              <a:rPr dirty="0" sz="2000" spc="-55"/>
              <a:t> </a:t>
            </a:r>
            <a:r>
              <a:rPr dirty="0" sz="2000" spc="-225"/>
              <a:t>за</a:t>
            </a:r>
            <a:r>
              <a:rPr dirty="0" sz="2000" spc="-65"/>
              <a:t> </a:t>
            </a:r>
            <a:r>
              <a:rPr dirty="0" sz="2000" spc="-204"/>
              <a:t>управление</a:t>
            </a:r>
            <a:r>
              <a:rPr dirty="0" sz="2000" spc="-70"/>
              <a:t> </a:t>
            </a:r>
            <a:r>
              <a:rPr dirty="0" sz="2000" spc="-210"/>
              <a:t>транспортным</a:t>
            </a:r>
            <a:r>
              <a:rPr dirty="0" sz="2000" spc="-60"/>
              <a:t> </a:t>
            </a:r>
            <a:r>
              <a:rPr dirty="0" sz="2000" spc="-185"/>
              <a:t>средством </a:t>
            </a:r>
            <a:r>
              <a:rPr dirty="0" sz="2000" spc="-220"/>
              <a:t>без</a:t>
            </a:r>
            <a:r>
              <a:rPr dirty="0" sz="2000" spc="-50"/>
              <a:t> </a:t>
            </a:r>
            <a:r>
              <a:rPr dirty="0" sz="2000" spc="-210"/>
              <a:t>водительского</a:t>
            </a:r>
            <a:r>
              <a:rPr dirty="0" sz="2000" spc="-70"/>
              <a:t> </a:t>
            </a:r>
            <a:r>
              <a:rPr dirty="0" sz="2000" spc="-120"/>
              <a:t>удостоверения</a:t>
            </a:r>
            <a:endParaRPr sz="2000"/>
          </a:p>
        </p:txBody>
      </p:sp>
      <p:grpSp>
        <p:nvGrpSpPr>
          <p:cNvPr id="9" name="object 9" descr=""/>
          <p:cNvGrpSpPr/>
          <p:nvPr/>
        </p:nvGrpSpPr>
        <p:grpSpPr>
          <a:xfrm>
            <a:off x="2343150" y="114300"/>
            <a:ext cx="6800850" cy="6486525"/>
            <a:chOff x="2343150" y="114300"/>
            <a:chExt cx="6800850" cy="64865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125" y="114300"/>
              <a:ext cx="1285875" cy="12858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150" y="4010025"/>
              <a:ext cx="4752975" cy="2590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618" y="1181020"/>
            <a:ext cx="5681788" cy="545315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453129" y="1387792"/>
            <a:ext cx="5383530" cy="4697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4295" marR="67310" indent="-1143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Управление</a:t>
            </a:r>
            <a:r>
              <a:rPr dirty="0" sz="1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транспортным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средством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состоянии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опьянения,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отказ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прохождения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медицинского освидетельствования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состояние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опьянения,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передача</a:t>
            </a:r>
            <a:r>
              <a:rPr dirty="0" sz="18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транспортным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средством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лицу,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находящемуся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состоянии опьянения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algn="ctr" marL="86995" marR="80645">
              <a:lnSpc>
                <a:spcPct val="1008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тысяч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рублей,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лишение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права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 управления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срок до 2</a:t>
            </a:r>
            <a:r>
              <a:rPr dirty="0" sz="1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лет.</a:t>
            </a:r>
            <a:endParaRPr sz="1800">
              <a:latin typeface="Calibri"/>
              <a:cs typeface="Calibri"/>
            </a:endParaRPr>
          </a:p>
          <a:p>
            <a:pPr algn="ctr" marL="62865" marR="60960">
              <a:lnSpc>
                <a:spcPct val="99100"/>
              </a:lnSpc>
              <a:spcBef>
                <a:spcPts val="4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dirty="0" sz="18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нетрезвого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водителя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отсутствует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водительское удостоверение,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может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быть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арестован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срок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суток.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Повторность</a:t>
            </a:r>
            <a:r>
              <a:rPr dirty="0" sz="1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правонарушения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-уголовная</a:t>
            </a:r>
            <a:endParaRPr sz="1800">
              <a:latin typeface="Calibri"/>
              <a:cs typeface="Calibri"/>
            </a:endParaRPr>
          </a:p>
          <a:p>
            <a:pPr algn="ctr" marL="140970" marR="142875">
              <a:lnSpc>
                <a:spcPct val="1008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ответственность.</a:t>
            </a:r>
            <a:r>
              <a:rPr dirty="0" sz="18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Штраф до</a:t>
            </a:r>
            <a:r>
              <a:rPr dirty="0" sz="1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300 тысяч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рублей,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либо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лишения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свободы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лет.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  <a:spcBef>
                <a:spcPts val="15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данные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штрафы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распространяется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скидка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25%.</a:t>
            </a:r>
            <a:endParaRPr sz="1800">
              <a:latin typeface="Calibri"/>
              <a:cs typeface="Calibri"/>
            </a:endParaRPr>
          </a:p>
          <a:p>
            <a:pPr algn="ctr" marR="2540">
              <a:lnSpc>
                <a:spcPts val="2130"/>
              </a:lnSpc>
            </a:pP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Телефон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доверия:</a:t>
            </a:r>
            <a:r>
              <a:rPr dirty="0" sz="1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(423)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240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00.</a:t>
            </a:r>
            <a:endParaRPr sz="1800">
              <a:latin typeface="Calibri"/>
              <a:cs typeface="Calibri"/>
            </a:endParaRPr>
          </a:p>
          <a:p>
            <a:pPr algn="ctr" marL="262890" marR="254000">
              <a:lnSpc>
                <a:spcPct val="100800"/>
              </a:lnSpc>
              <a:spcBef>
                <a:spcPts val="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Закон</a:t>
            </a:r>
            <a:r>
              <a:rPr dirty="0" sz="1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разрешает</a:t>
            </a:r>
            <a:r>
              <a:rPr dirty="0" sz="1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использование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разнообразных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средств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записи.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139555" cy="1119505"/>
            <a:chOff x="0" y="0"/>
            <a:chExt cx="9139555" cy="111950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39301" cy="11192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3286"/>
              <a:ext cx="7100951" cy="5857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8086"/>
              <a:ext cx="2519426" cy="58578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31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254"/>
              <a:t>Об</a:t>
            </a:r>
            <a:r>
              <a:rPr dirty="0" sz="2000" spc="-20"/>
              <a:t> </a:t>
            </a:r>
            <a:r>
              <a:rPr dirty="0" sz="2000" spc="-195"/>
              <a:t>ответственности</a:t>
            </a:r>
            <a:r>
              <a:rPr dirty="0" sz="2000" spc="-75"/>
              <a:t> </a:t>
            </a:r>
            <a:r>
              <a:rPr dirty="0" sz="2000" spc="-220"/>
              <a:t>граждан</a:t>
            </a:r>
            <a:r>
              <a:rPr dirty="0" sz="2000" spc="-55"/>
              <a:t> </a:t>
            </a:r>
            <a:r>
              <a:rPr dirty="0" sz="2000" spc="-225"/>
              <a:t>за</a:t>
            </a:r>
            <a:r>
              <a:rPr dirty="0" sz="2000" spc="-65"/>
              <a:t> </a:t>
            </a:r>
            <a:r>
              <a:rPr dirty="0" sz="2000" spc="-204"/>
              <a:t>управление</a:t>
            </a:r>
            <a:r>
              <a:rPr dirty="0" sz="2000" spc="-70"/>
              <a:t> </a:t>
            </a:r>
            <a:r>
              <a:rPr dirty="0" sz="2000" spc="-210"/>
              <a:t>транспортным</a:t>
            </a:r>
            <a:r>
              <a:rPr dirty="0" sz="2000" spc="-60"/>
              <a:t> </a:t>
            </a:r>
            <a:r>
              <a:rPr dirty="0" sz="2000" spc="-185"/>
              <a:t>средством </a:t>
            </a:r>
            <a:r>
              <a:rPr dirty="0" sz="2000" spc="-190"/>
              <a:t>в</a:t>
            </a:r>
            <a:r>
              <a:rPr dirty="0" sz="2000" spc="-50"/>
              <a:t> </a:t>
            </a:r>
            <a:r>
              <a:rPr dirty="0" sz="2000" spc="-200"/>
              <a:t>состоянии</a:t>
            </a:r>
            <a:r>
              <a:rPr dirty="0" sz="2000" spc="-90"/>
              <a:t> </a:t>
            </a:r>
            <a:r>
              <a:rPr dirty="0" sz="2000" spc="-100"/>
              <a:t>опьянения</a:t>
            </a:r>
            <a:endParaRPr sz="2000"/>
          </a:p>
        </p:txBody>
      </p:sp>
      <p:grpSp>
        <p:nvGrpSpPr>
          <p:cNvPr id="9" name="object 9" descr=""/>
          <p:cNvGrpSpPr/>
          <p:nvPr/>
        </p:nvGrpSpPr>
        <p:grpSpPr>
          <a:xfrm>
            <a:off x="180975" y="66675"/>
            <a:ext cx="8963025" cy="6638925"/>
            <a:chOff x="180975" y="66675"/>
            <a:chExt cx="8963025" cy="66389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7650" y="66675"/>
              <a:ext cx="1276350" cy="12858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975" y="1285875"/>
              <a:ext cx="3028950" cy="16573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00" y="3000375"/>
              <a:ext cx="3019425" cy="22669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325" y="5314950"/>
              <a:ext cx="2809875" cy="13906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301" cy="1119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216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Порядок</a:t>
            </a:r>
            <a:r>
              <a:rPr dirty="0" spc="55"/>
              <a:t> </a:t>
            </a:r>
            <a:r>
              <a:rPr dirty="0" spc="-195"/>
              <a:t>продления</a:t>
            </a:r>
            <a:r>
              <a:rPr dirty="0" spc="-30"/>
              <a:t> </a:t>
            </a:r>
            <a:r>
              <a:rPr dirty="0" spc="-185"/>
              <a:t>водительских</a:t>
            </a:r>
            <a:r>
              <a:rPr dirty="0" spc="-45"/>
              <a:t> </a:t>
            </a:r>
            <a:r>
              <a:rPr dirty="0" spc="-165"/>
              <a:t>удостоверений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47750" y="114300"/>
            <a:ext cx="8086725" cy="5910580"/>
            <a:chOff x="1047750" y="114300"/>
            <a:chExt cx="8086725" cy="5910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114300"/>
              <a:ext cx="1285875" cy="12858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750" y="1362011"/>
              <a:ext cx="7510526" cy="46625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3525" y="2400236"/>
              <a:ext cx="2538476" cy="42386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8100" y="2400236"/>
              <a:ext cx="4281551" cy="42386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6975" y="2609786"/>
              <a:ext cx="4691126" cy="42386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226819" y="1645602"/>
            <a:ext cx="7147559" cy="402971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317500" marR="286385">
              <a:lnSpc>
                <a:spcPct val="102800"/>
              </a:lnSpc>
              <a:spcBef>
                <a:spcPts val="8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4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национальных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водительских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удостоверений,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истекающий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4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период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января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31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декабря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года,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был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продлен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три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года.</a:t>
            </a:r>
            <a:endParaRPr sz="1400">
              <a:latin typeface="Calibri"/>
              <a:cs typeface="Calibri"/>
            </a:endParaRPr>
          </a:p>
          <a:p>
            <a:pPr algn="ctr" marL="195580" marR="182880">
              <a:lnSpc>
                <a:spcPts val="1430"/>
              </a:lnSpc>
              <a:spcBef>
                <a:spcPts val="8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Продление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осуществляется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граждан,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отражаются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базе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Госавтоинспекции</a:t>
            </a:r>
            <a:r>
              <a:rPr dirty="0" sz="1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электронном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виде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автоматически.</a:t>
            </a:r>
            <a:endParaRPr sz="1200">
              <a:latin typeface="Calibri"/>
              <a:cs typeface="Calibri"/>
            </a:endParaRPr>
          </a:p>
          <a:p>
            <a:pPr algn="ctr" marL="432434" marR="401320">
              <a:lnSpc>
                <a:spcPts val="1650"/>
              </a:lnSpc>
              <a:spcBef>
                <a:spcPts val="4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Calibri"/>
                <a:cs typeface="Calibri"/>
              </a:rPr>
              <a:t>году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плановой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замене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подлежат</a:t>
            </a:r>
            <a:r>
              <a:rPr dirty="0" sz="1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российские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национальные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водительские удостоверения,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4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которых истек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году.</a:t>
            </a:r>
            <a:endParaRPr sz="1400">
              <a:latin typeface="Calibri"/>
              <a:cs typeface="Calibri"/>
            </a:endParaRPr>
          </a:p>
          <a:p>
            <a:pPr algn="ctr" marL="12700">
              <a:lnSpc>
                <a:spcPts val="1605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отсчитывается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предыдущей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даты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окончания</a:t>
            </a:r>
            <a:r>
              <a:rPr dirty="0" sz="1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водительского</a:t>
            </a:r>
            <a:endParaRPr sz="1400">
              <a:latin typeface="Calibri"/>
              <a:cs typeface="Calibri"/>
            </a:endParaRPr>
          </a:p>
          <a:p>
            <a:pPr algn="ctr" marL="109855" marR="96520" indent="-1270">
              <a:lnSpc>
                <a:spcPct val="100600"/>
              </a:lnSpc>
              <a:spcBef>
                <a:spcPts val="3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удостоверения.</a:t>
            </a:r>
            <a:r>
              <a:rPr dirty="0" sz="14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Например,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дата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замены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значилась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 июля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г.,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документы необходимо</a:t>
            </a:r>
            <a:r>
              <a:rPr dirty="0" sz="1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подать</a:t>
            </a:r>
            <a:r>
              <a:rPr dirty="0" sz="1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позднее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июля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dirty="0" sz="1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истёк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июля</a:t>
            </a:r>
            <a:r>
              <a:rPr dirty="0" sz="14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dirty="0" sz="14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г.,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то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документы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подаются</a:t>
            </a:r>
            <a:r>
              <a:rPr dirty="0" sz="1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июля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r>
              <a:rPr dirty="0" sz="1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Автоматически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продлевается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срок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только</a:t>
            </a:r>
            <a:r>
              <a:rPr dirty="0" sz="1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российских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национальных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водительских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удостоверений.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  <a:spcBef>
                <a:spcPts val="141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Плановая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замена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водительских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удостоверений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привязана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единой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дате,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происходит</a:t>
            </a:r>
            <a:r>
              <a:rPr dirty="0" sz="1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мере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истечения</a:t>
            </a:r>
            <a:endParaRPr sz="1200">
              <a:latin typeface="Calibri"/>
              <a:cs typeface="Calibri"/>
            </a:endParaRPr>
          </a:p>
          <a:p>
            <a:pPr algn="ctr" marL="8890">
              <a:lnSpc>
                <a:spcPts val="143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срока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действия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конкретного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документа.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Calibri"/>
              <a:cs typeface="Calibri"/>
            </a:endParaRPr>
          </a:p>
          <a:p>
            <a:pPr algn="ctr" marL="30480" marR="14604" indent="-4445">
              <a:lnSpc>
                <a:spcPts val="143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Подать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заявление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замену водительского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удостоверения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заранее.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Удобнее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всего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dirty="0" sz="1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делать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на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портале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«Госуслуги».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получения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нового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документа</a:t>
            </a:r>
            <a:r>
              <a:rPr dirty="0" sz="1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нужно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пройти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водительскую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медкомиссию,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получить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справку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оплатить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госпошлину.</a:t>
            </a:r>
            <a:endParaRPr sz="1200">
              <a:latin typeface="Calibri"/>
              <a:cs typeface="Calibri"/>
            </a:endParaRPr>
          </a:p>
          <a:p>
            <a:pPr algn="ctr" marL="6985">
              <a:lnSpc>
                <a:spcPts val="1370"/>
              </a:lnSpc>
            </a:pP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Водителям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просроченными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удостоверениями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грозит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штраф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1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тысяч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рублей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отстранение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endParaRPr sz="1200">
              <a:latin typeface="Calibri"/>
              <a:cs typeface="Calibri"/>
            </a:endParaRPr>
          </a:p>
          <a:p>
            <a:pPr algn="ctr" marL="16510">
              <a:lnSpc>
                <a:spcPts val="2155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1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транспортным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средством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529580"/>
            <a:chOff x="0" y="0"/>
            <a:chExt cx="9139555" cy="5529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529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6872351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40"/>
              <a:t> </a:t>
            </a:r>
            <a:r>
              <a:rPr dirty="0" sz="2400" spc="-235"/>
              <a:t>в</a:t>
            </a:r>
            <a:r>
              <a:rPr dirty="0" sz="2400" spc="-90"/>
              <a:t> </a:t>
            </a:r>
            <a:r>
              <a:rPr dirty="0" sz="2400" spc="-245"/>
              <a:t>результате</a:t>
            </a:r>
            <a:r>
              <a:rPr dirty="0" sz="2400" spc="-65"/>
              <a:t> </a:t>
            </a:r>
            <a:r>
              <a:rPr dirty="0" sz="2400" spc="-254"/>
              <a:t>которого</a:t>
            </a:r>
            <a:r>
              <a:rPr dirty="0" sz="2400" spc="-70"/>
              <a:t> </a:t>
            </a:r>
            <a:r>
              <a:rPr dirty="0" sz="2400" spc="-254"/>
              <a:t>погиб</a:t>
            </a:r>
            <a:r>
              <a:rPr dirty="0" sz="2400" spc="-100"/>
              <a:t> </a:t>
            </a:r>
            <a:r>
              <a:rPr dirty="0" sz="2400" spc="-265"/>
              <a:t>несовершеннолетний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575" y="5486400"/>
            <a:ext cx="6367780" cy="376555"/>
            <a:chOff x="28575" y="5486400"/>
            <a:chExt cx="6367780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" y="5486400"/>
              <a:ext cx="395287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" y="5705475"/>
              <a:ext cx="6196076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5486400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5486400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0" y="5486400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5486400"/>
              <a:ext cx="1062037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075" y="5486400"/>
              <a:ext cx="661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8800" y="5486400"/>
              <a:ext cx="642937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6475" y="5486400"/>
              <a:ext cx="404812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6025" y="5486400"/>
              <a:ext cx="1062037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2800" y="5486400"/>
              <a:ext cx="814387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3825" y="5486400"/>
              <a:ext cx="280987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1450" y="5486400"/>
              <a:ext cx="928687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4400" y="5486400"/>
              <a:ext cx="1081087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9750" y="5486400"/>
              <a:ext cx="404812" cy="3762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29300" y="5486400"/>
              <a:ext cx="566737" cy="376237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21602" y="5519110"/>
            <a:ext cx="8855710" cy="81788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07.06,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Хорольский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округ,</a:t>
            </a:r>
            <a:r>
              <a:rPr dirty="0" u="sng" sz="1200" spc="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5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5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пешеходов,</a:t>
            </a:r>
            <a:r>
              <a:rPr dirty="0" u="sng" sz="1200" spc="-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мальчик-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водитель</a:t>
            </a:r>
            <a:r>
              <a:rPr dirty="0" u="sng" sz="1200" spc="-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мотоцикла,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12</a:t>
            </a:r>
            <a:r>
              <a:rPr dirty="0" u="sng" sz="1200" spc="-5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30"/>
              </a:lnSpc>
              <a:spcBef>
                <a:spcPts val="265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результате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наезда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пешеходов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смертельные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травмы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получил </a:t>
            </a:r>
            <a:r>
              <a:rPr dirty="0" sz="1200" spc="-35">
                <a:latin typeface="Calibri"/>
                <a:cs typeface="Calibri"/>
              </a:rPr>
              <a:t>12-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мальчик,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управлявший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мотоциклом.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Защитная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экипировка отсутствовала,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подросток управлял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транспортным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средством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первом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часу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ночи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сопровождении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15-</a:t>
            </a:r>
            <a:r>
              <a:rPr dirty="0" sz="1200">
                <a:latin typeface="Calibri"/>
                <a:cs typeface="Calibri"/>
              </a:rPr>
              <a:t>летней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сестры,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она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-10">
                <a:latin typeface="Calibri"/>
                <a:cs typeface="Calibri"/>
              </a:rPr>
              <a:t>госпитализирована.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7625" y="0"/>
            <a:ext cx="9096375" cy="5114925"/>
            <a:chOff x="47625" y="0"/>
            <a:chExt cx="9096375" cy="5114925"/>
          </a:xfrm>
        </p:grpSpPr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625" y="1171575"/>
              <a:ext cx="5000625" cy="375285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62450" y="1352550"/>
              <a:ext cx="4781550" cy="37623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2000" y="1562100"/>
              <a:ext cx="4533900" cy="316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529580"/>
            <a:chOff x="0" y="0"/>
            <a:chExt cx="9139555" cy="5529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529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288137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60"/>
              <a:t> </a:t>
            </a:r>
            <a:r>
              <a:rPr dirty="0" sz="2400" spc="-225"/>
              <a:t>с</a:t>
            </a:r>
            <a:r>
              <a:rPr dirty="0" sz="2400" spc="-114"/>
              <a:t> </a:t>
            </a:r>
            <a:r>
              <a:rPr dirty="0" sz="2400" spc="-250"/>
              <a:t>участием</a:t>
            </a:r>
            <a:r>
              <a:rPr dirty="0" sz="2400" spc="-105"/>
              <a:t> </a:t>
            </a:r>
            <a:r>
              <a:rPr dirty="0" sz="2400" spc="-365"/>
              <a:t>СИМ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575" y="5486400"/>
            <a:ext cx="5329555" cy="376555"/>
            <a:chOff x="28575" y="5486400"/>
            <a:chExt cx="5329555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" y="5486400"/>
              <a:ext cx="395287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" y="5705475"/>
              <a:ext cx="5157851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5486400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5486400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0" y="5486400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5486400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975" y="5486400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700" y="5486400"/>
              <a:ext cx="1233487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5450" y="5486400"/>
              <a:ext cx="1290574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0350" y="5486400"/>
              <a:ext cx="785812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2800" y="5486400"/>
              <a:ext cx="290512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09950" y="5486400"/>
              <a:ext cx="928687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2900" y="5486400"/>
              <a:ext cx="614362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1525" y="5486400"/>
              <a:ext cx="404812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91075" y="5486400"/>
              <a:ext cx="566737" cy="376237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121602" y="5519110"/>
            <a:ext cx="8838565" cy="8083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05.06,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Владивосток,</a:t>
            </a:r>
            <a:r>
              <a:rPr dirty="0" u="sng" sz="1200" spc="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столкновение,</a:t>
            </a:r>
            <a:r>
              <a:rPr dirty="0" u="sng" sz="1200" spc="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девочка-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водитель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СИМ,</a:t>
            </a:r>
            <a:r>
              <a:rPr dirty="0" u="sng" sz="1200" spc="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13</a:t>
            </a:r>
            <a:r>
              <a:rPr dirty="0" u="sng" sz="1200" spc="-4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225"/>
              </a:spcBef>
            </a:pPr>
            <a:r>
              <a:rPr dirty="0" sz="1200">
                <a:latin typeface="Calibri"/>
                <a:cs typeface="Calibri"/>
              </a:rPr>
              <a:t>Во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Фрунзенском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районе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города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Владивостока </a:t>
            </a:r>
            <a:r>
              <a:rPr dirty="0" sz="1200">
                <a:latin typeface="Calibri"/>
                <a:cs typeface="Calibri"/>
              </a:rPr>
              <a:t>(улица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Батарейная,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дом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8)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произошло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столкновение</a:t>
            </a:r>
            <a:r>
              <a:rPr dirty="0" sz="1200" spc="-30">
                <a:latin typeface="Calibri"/>
                <a:cs typeface="Calibri"/>
              </a:rPr>
              <a:t> электро-</a:t>
            </a:r>
            <a:r>
              <a:rPr dirty="0" sz="1200" spc="-10">
                <a:latin typeface="Calibri"/>
                <a:cs typeface="Calibri"/>
              </a:rPr>
              <a:t>самоката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автомобилем </a:t>
            </a:r>
            <a:r>
              <a:rPr dirty="0" sz="1200" spc="-20">
                <a:latin typeface="Calibri"/>
                <a:cs typeface="Calibri"/>
              </a:rPr>
              <a:t>Toyota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Prius. В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результате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удара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13-</a:t>
            </a:r>
            <a:r>
              <a:rPr dirty="0" sz="1200">
                <a:latin typeface="Calibri"/>
                <a:cs typeface="Calibri"/>
              </a:rPr>
              <a:t>летняя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девочка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получила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травму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поясницы.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предварительным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данным,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пострадавшая,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управляя </a:t>
            </a:r>
            <a:r>
              <a:rPr dirty="0" sz="1200">
                <a:latin typeface="Calibri"/>
                <a:cs typeface="Calibri"/>
              </a:rPr>
              <a:t>СИМ,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совершила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выезд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полосу встречного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движения.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7625" y="0"/>
            <a:ext cx="9096375" cy="5419725"/>
            <a:chOff x="47625" y="0"/>
            <a:chExt cx="9096375" cy="541972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625" y="1371600"/>
              <a:ext cx="5095875" cy="381952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00625" y="1190625"/>
              <a:ext cx="4143375" cy="422910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10175" y="1400175"/>
              <a:ext cx="3800475" cy="3629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529580"/>
            <a:chOff x="0" y="0"/>
            <a:chExt cx="9139555" cy="5529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529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37005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50"/>
              <a:t> </a:t>
            </a:r>
            <a:r>
              <a:rPr dirty="0" sz="2400" spc="-225"/>
              <a:t>с</a:t>
            </a:r>
            <a:r>
              <a:rPr dirty="0" sz="2400" spc="-114"/>
              <a:t> </a:t>
            </a:r>
            <a:r>
              <a:rPr dirty="0" sz="2400" spc="-250"/>
              <a:t>участием</a:t>
            </a:r>
            <a:r>
              <a:rPr dirty="0" sz="2400" spc="-105"/>
              <a:t> </a:t>
            </a:r>
            <a:r>
              <a:rPr dirty="0" sz="2400" spc="-225"/>
              <a:t>велосипеда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575" y="5486400"/>
            <a:ext cx="8301355" cy="376555"/>
            <a:chOff x="28575" y="5486400"/>
            <a:chExt cx="8301355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" y="5486400"/>
              <a:ext cx="395287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" y="5705475"/>
              <a:ext cx="8129651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5486400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5486400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0" y="5486400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5486400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975" y="5486400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" y="5486400"/>
              <a:ext cx="900112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6350" y="5486400"/>
              <a:ext cx="280987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2075" y="5486400"/>
              <a:ext cx="642937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9750" y="5486400"/>
              <a:ext cx="404812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28825" y="5486400"/>
              <a:ext cx="1376299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9450" y="5486400"/>
              <a:ext cx="1014412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38600" y="5486400"/>
              <a:ext cx="319087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1950" y="5486400"/>
              <a:ext cx="909637" cy="3762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6325" y="5486400"/>
              <a:ext cx="1100137" cy="3762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0725" y="5486400"/>
              <a:ext cx="842962" cy="37623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57950" y="5486400"/>
              <a:ext cx="319087" cy="37623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1775" y="5486400"/>
              <a:ext cx="566737" cy="37623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62775" y="5486400"/>
              <a:ext cx="833437" cy="37623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00950" y="5486400"/>
              <a:ext cx="319087" cy="37623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34300" y="5486400"/>
              <a:ext cx="595312" cy="376237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21602" y="5519110"/>
            <a:ext cx="8702040" cy="8083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09.06,</a:t>
            </a:r>
            <a:r>
              <a:rPr dirty="0" u="sng" sz="1200" spc="-4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г.Арсеньев,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6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5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велосипедиста,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воодитель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пассажир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велосипеда,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мальчик,</a:t>
            </a:r>
            <a:r>
              <a:rPr dirty="0" u="sng" sz="1200" spc="-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8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лет,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девочка,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</a:t>
            </a:r>
            <a:r>
              <a:rPr dirty="0" u="sng" sz="1200" spc="-4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года,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225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городе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Арсеньев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водитель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автомобиля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Honda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CR-</a:t>
            </a:r>
            <a:r>
              <a:rPr dirty="0" sz="1200">
                <a:latin typeface="Calibri"/>
                <a:cs typeface="Calibri"/>
              </a:rPr>
              <a:t>V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при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совершении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поворота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внутридворовую территорию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не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уступил </a:t>
            </a:r>
            <a:r>
              <a:rPr dirty="0" sz="1200" spc="-10">
                <a:latin typeface="Calibri"/>
                <a:cs typeface="Calibri"/>
              </a:rPr>
              <a:t>дорогу велосипедисту.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произошел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пересечении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тротуара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проезжей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частью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дороги.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результате</a:t>
            </a:r>
            <a:r>
              <a:rPr dirty="0" sz="1200">
                <a:latin typeface="Calibri"/>
                <a:cs typeface="Calibri"/>
              </a:rPr>
              <a:t> падения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велосипеда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получили </a:t>
            </a:r>
            <a:r>
              <a:rPr dirty="0" sz="1200">
                <a:latin typeface="Calibri"/>
                <a:cs typeface="Calibri"/>
              </a:rPr>
              <a:t>травмы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8-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водитель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велосипеда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и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его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3-х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летняя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сестра,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сидевшая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на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раме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велосипеда.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7625" y="0"/>
            <a:ext cx="9096375" cy="5162550"/>
            <a:chOff x="47625" y="0"/>
            <a:chExt cx="9096375" cy="5162550"/>
          </a:xfrm>
        </p:grpSpPr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625" y="1419225"/>
              <a:ext cx="5715000" cy="374332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10225" y="1495425"/>
              <a:ext cx="3533775" cy="347662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19775" y="1704975"/>
              <a:ext cx="3286125" cy="2876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529580"/>
            <a:chOff x="0" y="0"/>
            <a:chExt cx="9139555" cy="5529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529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3481451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50"/>
              <a:t> </a:t>
            </a:r>
            <a:r>
              <a:rPr dirty="0" sz="2400" spc="-225"/>
              <a:t>с</a:t>
            </a:r>
            <a:r>
              <a:rPr dirty="0" sz="2400" spc="-114"/>
              <a:t> </a:t>
            </a:r>
            <a:r>
              <a:rPr dirty="0" sz="2400" spc="-250"/>
              <a:t>участием</a:t>
            </a:r>
            <a:r>
              <a:rPr dirty="0" sz="2400" spc="-105"/>
              <a:t> </a:t>
            </a:r>
            <a:r>
              <a:rPr dirty="0" sz="2400" spc="-270"/>
              <a:t>пешехода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575" y="5486400"/>
            <a:ext cx="5129530" cy="376555"/>
            <a:chOff x="28575" y="5486400"/>
            <a:chExt cx="5129530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" y="5486400"/>
              <a:ext cx="395287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" y="5705475"/>
              <a:ext cx="4948301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5486400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5486400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0" y="5486400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5486400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975" y="5486400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" y="5486400"/>
              <a:ext cx="1185862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2100" y="5486400"/>
              <a:ext cx="280987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7825" y="5486400"/>
              <a:ext cx="642937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95500" y="5486400"/>
              <a:ext cx="404812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05050" y="5486400"/>
              <a:ext cx="976312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95625" y="5486400"/>
              <a:ext cx="804862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67125" y="5486400"/>
              <a:ext cx="280987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4750" y="5486400"/>
              <a:ext cx="852487" cy="3762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1975" y="5486400"/>
              <a:ext cx="404812" cy="3762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91050" y="5486400"/>
              <a:ext cx="566737" cy="376237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21602" y="5519110"/>
            <a:ext cx="8997315" cy="118046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15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18.06,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г.Владивосток,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пешехода,</a:t>
            </a:r>
            <a:r>
              <a:rPr dirty="0" u="sng" sz="1200" spc="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мальчик-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пешеход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13</a:t>
            </a:r>
            <a:r>
              <a:rPr dirty="0" u="sng" sz="1200" spc="-3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лет,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ct val="100400"/>
              </a:lnSpc>
              <a:spcBef>
                <a:spcPts val="204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районе</a:t>
            </a:r>
            <a:r>
              <a:rPr dirty="0" sz="1200" spc="459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остановки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общественного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транспорта</a:t>
            </a:r>
            <a:r>
              <a:rPr dirty="0" sz="1200" spc="4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«Гвардейская»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города</a:t>
            </a:r>
            <a:r>
              <a:rPr dirty="0" sz="1200" spc="114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Владивостока</a:t>
            </a:r>
            <a:r>
              <a:rPr dirty="0" sz="1200" spc="11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получил</a:t>
            </a:r>
            <a:r>
              <a:rPr dirty="0" sz="1200" spc="4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травмы</a:t>
            </a:r>
            <a:r>
              <a:rPr dirty="0" sz="1200" spc="4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13-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120">
                <a:latin typeface="Calibri"/>
                <a:cs typeface="Calibri"/>
              </a:rPr>
              <a:t>  </a:t>
            </a:r>
            <a:r>
              <a:rPr dirty="0" sz="1200">
                <a:latin typeface="Calibri"/>
                <a:cs typeface="Calibri"/>
              </a:rPr>
              <a:t>мальчик.</a:t>
            </a:r>
            <a:r>
              <a:rPr dirty="0" sz="1200" spc="484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По </a:t>
            </a:r>
            <a:r>
              <a:rPr dirty="0" sz="1200">
                <a:latin typeface="Calibri"/>
                <a:cs typeface="Calibri"/>
              </a:rPr>
              <a:t>предварительным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данным,</a:t>
            </a:r>
            <a:r>
              <a:rPr dirty="0" sz="1200" spc="2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ребенок,</a:t>
            </a:r>
            <a:r>
              <a:rPr dirty="0" sz="1200" spc="20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решив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сократить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свой</a:t>
            </a:r>
            <a:r>
              <a:rPr dirty="0" sz="1200" spc="1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путь,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пересекал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проезжую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часть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дороги</a:t>
            </a:r>
            <a:r>
              <a:rPr dirty="0" sz="1200" spc="1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1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неположенном</a:t>
            </a:r>
            <a:r>
              <a:rPr dirty="0" sz="1200" spc="1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для</a:t>
            </a:r>
            <a:r>
              <a:rPr dirty="0" sz="1200" spc="1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перехода </a:t>
            </a:r>
            <a:r>
              <a:rPr dirty="0" sz="1200">
                <a:latin typeface="Calibri"/>
                <a:cs typeface="Calibri"/>
              </a:rPr>
              <a:t>месте,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нескольких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метрах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от</a:t>
            </a:r>
            <a:r>
              <a:rPr dirty="0" sz="1200" spc="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оборудованного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пешеходного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перехода.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мальчика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совершил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42-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водитель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автомобиля </a:t>
            </a:r>
            <a:r>
              <a:rPr dirty="0" sz="1200">
                <a:latin typeface="Calibri"/>
                <a:cs typeface="Calibri"/>
              </a:rPr>
              <a:t>Subaru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Exiga,</a:t>
            </a:r>
            <a:r>
              <a:rPr dirty="0" sz="1200" spc="2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результате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удара</a:t>
            </a:r>
            <a:r>
              <a:rPr dirty="0" sz="1200" spc="2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подросток</a:t>
            </a:r>
            <a:r>
              <a:rPr dirty="0" sz="1200" spc="2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получил</a:t>
            </a:r>
            <a:r>
              <a:rPr dirty="0" sz="1200" spc="30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тяжелую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сочетанную</a:t>
            </a:r>
            <a:r>
              <a:rPr dirty="0" sz="1200" spc="2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травму,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шок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третьей</a:t>
            </a:r>
            <a:r>
              <a:rPr dirty="0" sz="1200" spc="3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степени,</a:t>
            </a:r>
            <a:r>
              <a:rPr dirty="0" sz="1200" spc="3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29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настоящий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момент</a:t>
            </a:r>
            <a:r>
              <a:rPr dirty="0" sz="1200" spc="28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он </a:t>
            </a:r>
            <a:r>
              <a:rPr dirty="0" sz="1200" spc="-10">
                <a:latin typeface="Calibri"/>
                <a:cs typeface="Calibri"/>
              </a:rPr>
              <a:t>находится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реанимации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под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контролем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специалистов.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04775" y="0"/>
            <a:ext cx="9039225" cy="5353050"/>
            <a:chOff x="104775" y="0"/>
            <a:chExt cx="9039225" cy="535305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4775" y="1209675"/>
              <a:ext cx="5048250" cy="41433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48200" y="1352550"/>
              <a:ext cx="4495800" cy="374332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57750" y="1562100"/>
              <a:ext cx="4171950" cy="3143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5529580"/>
            <a:chOff x="0" y="0"/>
            <a:chExt cx="9139555" cy="5529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55293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4624451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50"/>
              <a:t> </a:t>
            </a:r>
            <a:r>
              <a:rPr dirty="0" sz="2400" spc="-225"/>
              <a:t>с</a:t>
            </a:r>
            <a:r>
              <a:rPr dirty="0" sz="2400" spc="-110"/>
              <a:t> </a:t>
            </a:r>
            <a:r>
              <a:rPr dirty="0" sz="2400" spc="-250"/>
              <a:t>участием</a:t>
            </a:r>
            <a:r>
              <a:rPr dirty="0" sz="2400" spc="-110"/>
              <a:t> </a:t>
            </a:r>
            <a:r>
              <a:rPr dirty="0" sz="2400" spc="-240"/>
              <a:t>водителей</a:t>
            </a:r>
            <a:r>
              <a:rPr dirty="0" sz="2400" spc="-75"/>
              <a:t> </a:t>
            </a:r>
            <a:r>
              <a:rPr dirty="0" sz="2400" spc="-285"/>
              <a:t>мопедов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28575" y="5486400"/>
            <a:ext cx="6691630" cy="376555"/>
            <a:chOff x="28575" y="5486400"/>
            <a:chExt cx="6691630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" y="5486400"/>
              <a:ext cx="395287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" y="5705475"/>
              <a:ext cx="6519926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500" y="5486400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125" y="5486400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0050" y="5486400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775" y="5486400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975" y="5486400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" y="5486400"/>
              <a:ext cx="1185862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2100" y="5486400"/>
              <a:ext cx="280987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7825" y="5486400"/>
              <a:ext cx="1300099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52725" y="5486400"/>
              <a:ext cx="404812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4175" y="5486400"/>
              <a:ext cx="280987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1800" y="5486400"/>
              <a:ext cx="785812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2350" y="5486400"/>
              <a:ext cx="938212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5300" y="5486400"/>
              <a:ext cx="319087" cy="3762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8650" y="5486400"/>
              <a:ext cx="395287" cy="3762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00575" y="5486400"/>
              <a:ext cx="290512" cy="37623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57725" y="5486400"/>
              <a:ext cx="776287" cy="37623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48275" y="5486400"/>
              <a:ext cx="909637" cy="37623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62650" y="5486400"/>
              <a:ext cx="757237" cy="376237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21602" y="5519110"/>
            <a:ext cx="8899525" cy="99885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17.06,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г.Владивосток,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столкновение,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16-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летний</a:t>
            </a:r>
            <a:r>
              <a:rPr dirty="0" u="sng" sz="1200" spc="-6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водитель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</a:t>
            </a:r>
            <a:r>
              <a:rPr dirty="0" u="sng" sz="1200" spc="-3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17-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летний</a:t>
            </a:r>
            <a:r>
              <a:rPr dirty="0" u="sng" sz="1200" spc="-5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пассажир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мопеда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800"/>
              </a:lnSpc>
              <a:spcBef>
                <a:spcPts val="200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Ленинском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районе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города</a:t>
            </a:r>
            <a:r>
              <a:rPr dirty="0" sz="1200" spc="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Владивостока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16-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водитель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мопеда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при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перестроении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совершил</a:t>
            </a:r>
            <a:r>
              <a:rPr dirty="0" sz="1200" spc="-10">
                <a:latin typeface="Calibri"/>
                <a:cs typeface="Calibri"/>
              </a:rPr>
              <a:t> столкновение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аналогичным </a:t>
            </a:r>
            <a:r>
              <a:rPr dirty="0" sz="1200">
                <a:latin typeface="Calibri"/>
                <a:cs typeface="Calibri"/>
              </a:rPr>
              <a:t>транспортным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средством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под управлением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15-</a:t>
            </a:r>
            <a:r>
              <a:rPr dirty="0" sz="1200" spc="-10">
                <a:latin typeface="Calibri"/>
                <a:cs typeface="Calibri"/>
              </a:rPr>
              <a:t>летнего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мальчика,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двигавшимся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попутном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направлении, </a:t>
            </a:r>
            <a:r>
              <a:rPr dirty="0" sz="1200">
                <a:latin typeface="Calibri"/>
                <a:cs typeface="Calibri"/>
              </a:rPr>
              <a:t>после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чего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врезался</a:t>
            </a:r>
            <a:r>
              <a:rPr dirty="0" sz="1200" spc="-50">
                <a:latin typeface="Calibri"/>
                <a:cs typeface="Calibri"/>
              </a:rPr>
              <a:t> в </a:t>
            </a:r>
            <a:r>
              <a:rPr dirty="0" sz="1200">
                <a:latin typeface="Calibri"/>
                <a:cs typeface="Calibri"/>
              </a:rPr>
              <a:t>автомобиль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Lexus,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припаркованный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обочине. В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результате</a:t>
            </a:r>
            <a:r>
              <a:rPr dirty="0" sz="1200">
                <a:latin typeface="Calibri"/>
                <a:cs typeface="Calibri"/>
              </a:rPr>
              <a:t> удара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был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травмирован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16</a:t>
            </a:r>
            <a:r>
              <a:rPr dirty="0" sz="1200" spc="-1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-</a:t>
            </a:r>
            <a:r>
              <a:rPr dirty="0" sz="1200">
                <a:latin typeface="Calibri"/>
                <a:cs typeface="Calibri"/>
              </a:rPr>
              <a:t>летний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водитель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мопеда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и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17-</a:t>
            </a:r>
            <a:r>
              <a:rPr dirty="0" sz="1200">
                <a:latin typeface="Calibri"/>
                <a:cs typeface="Calibri"/>
              </a:rPr>
              <a:t>летняя</a:t>
            </a:r>
            <a:r>
              <a:rPr dirty="0" sz="1200" spc="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девочка- </a:t>
            </a:r>
            <a:r>
              <a:rPr dirty="0" sz="1200">
                <a:latin typeface="Calibri"/>
                <a:cs typeface="Calibri"/>
              </a:rPr>
              <a:t>пассажир.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Защитная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экипировка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 </a:t>
            </a:r>
            <a:r>
              <a:rPr dirty="0" sz="1200" spc="-10">
                <a:latin typeface="Calibri"/>
                <a:cs typeface="Calibri"/>
              </a:rPr>
              <a:t>подростков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отсутствовала.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391025" y="0"/>
            <a:ext cx="4733925" cy="4796155"/>
            <a:chOff x="4391025" y="0"/>
            <a:chExt cx="4733925" cy="4796155"/>
          </a:xfrm>
        </p:grpSpPr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91025" y="3886136"/>
              <a:ext cx="4662551" cy="36671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86300" y="4067111"/>
              <a:ext cx="4081526" cy="36671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38650" y="4248086"/>
              <a:ext cx="4576826" cy="3667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72200" y="4429061"/>
              <a:ext cx="1109662" cy="366712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4387850" y="1550987"/>
            <a:ext cx="4650105" cy="313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2225">
              <a:lnSpc>
                <a:spcPct val="1002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Полученные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травмы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освобождают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ответственности,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факту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ДТП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отношении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16-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летнего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мальчика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возбуждены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административные</a:t>
            </a:r>
            <a:r>
              <a:rPr dirty="0" sz="1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материалы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ст.12.24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ч.1</a:t>
            </a:r>
            <a:r>
              <a:rPr dirty="0" sz="1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КоАП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«Нарушение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дорожного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движения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эксплуатации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транспортного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средства,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повлекшее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причинение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легкого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вреда</a:t>
            </a:r>
            <a:r>
              <a:rPr dirty="0" sz="12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здоровью потерпевшего»,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ст.12.8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ч.3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КоАП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«Управление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транспортным средством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водителем,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находящимся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состоянии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опьянения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имеющим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права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управления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транспортными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средствам»,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ст.12.6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КоАП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РФ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«Управление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мотоциклом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мопедом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либо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перевозка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мотоцикле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пассажиров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dirty="0" sz="1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мотошлемов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1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незастегнутых мотошлемах»,</a:t>
            </a:r>
            <a:r>
              <a:rPr dirty="0" sz="1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ст.12.14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ч.3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КоАП</a:t>
            </a:r>
            <a:r>
              <a:rPr dirty="0" sz="1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dirty="0" sz="1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«Невыполнение</a:t>
            </a:r>
            <a:r>
              <a:rPr dirty="0" sz="1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требования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Правил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дорожного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движения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уступить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дорогу</a:t>
            </a:r>
            <a:r>
              <a:rPr dirty="0" sz="1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транспортному</a:t>
            </a:r>
            <a:r>
              <a:rPr dirty="0" sz="12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средству,</a:t>
            </a:r>
            <a:r>
              <a:rPr dirty="0" sz="1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пользующемуся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преимущественным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правом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движения»,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общая</a:t>
            </a:r>
            <a:r>
              <a:rPr dirty="0" sz="12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сумма</a:t>
            </a:r>
            <a:r>
              <a:rPr dirty="0" sz="1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штрафов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составит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dirty="0" sz="1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50 тыс.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рублей, кроме</a:t>
            </a:r>
            <a:r>
              <a:rPr dirty="0" sz="1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того, родителям начинающего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водителя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предстоит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возместить</a:t>
            </a:r>
            <a:endParaRPr sz="1200">
              <a:latin typeface="Calibri"/>
              <a:cs typeface="Calibri"/>
            </a:endParaRPr>
          </a:p>
          <a:p>
            <a:pPr algn="ctr" marL="163195" marR="156845">
              <a:lnSpc>
                <a:spcPts val="1430"/>
              </a:lnSpc>
              <a:spcBef>
                <a:spcPts val="4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материальный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ущерб,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причинный</a:t>
            </a:r>
            <a:r>
              <a:rPr dirty="0" sz="1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собственнику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поврежденного автомобиля.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4775" y="1724025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39555" cy="6034405"/>
            <a:chOff x="0" y="0"/>
            <a:chExt cx="9139555" cy="6034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9301" cy="60340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8536"/>
              <a:ext cx="4881626" cy="7096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631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/>
              <a:t>ДТП,</a:t>
            </a:r>
            <a:r>
              <a:rPr dirty="0" sz="2400" spc="-35"/>
              <a:t> </a:t>
            </a:r>
            <a:r>
              <a:rPr dirty="0" sz="2400" spc="-225"/>
              <a:t>с</a:t>
            </a:r>
            <a:r>
              <a:rPr dirty="0" sz="2400" spc="-105"/>
              <a:t> </a:t>
            </a:r>
            <a:r>
              <a:rPr dirty="0" sz="2400" spc="-250"/>
              <a:t>участием</a:t>
            </a:r>
            <a:r>
              <a:rPr dirty="0" sz="2400" spc="-95"/>
              <a:t> </a:t>
            </a:r>
            <a:r>
              <a:rPr dirty="0" sz="2400" spc="-245"/>
              <a:t>водителя</a:t>
            </a:r>
            <a:r>
              <a:rPr dirty="0" sz="2400" spc="-30"/>
              <a:t> </a:t>
            </a:r>
            <a:r>
              <a:rPr dirty="0" sz="2400" spc="-265"/>
              <a:t>автомобиля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85725" y="5934075"/>
            <a:ext cx="6282055" cy="376555"/>
            <a:chOff x="85725" y="5934075"/>
            <a:chExt cx="6282055" cy="37655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5934075"/>
              <a:ext cx="404812" cy="3762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975" y="6143625"/>
              <a:ext cx="6100826" cy="619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175" y="5934075"/>
              <a:ext cx="280987" cy="3762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5934075"/>
              <a:ext cx="395287" cy="37623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725" y="5934075"/>
              <a:ext cx="280987" cy="37623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450" y="5934075"/>
              <a:ext cx="309562" cy="3762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650" y="5934075"/>
              <a:ext cx="280987" cy="3762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6275" y="5934075"/>
              <a:ext cx="823912" cy="37623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6825" y="5934075"/>
              <a:ext cx="271462" cy="37623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2550" y="5934075"/>
              <a:ext cx="633412" cy="37623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0225" y="5934075"/>
              <a:ext cx="395287" cy="3762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09775" y="5934075"/>
              <a:ext cx="1271524" cy="37623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6100" y="5934075"/>
              <a:ext cx="404812" cy="37623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57550" y="5934075"/>
              <a:ext cx="280987" cy="37623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5175" y="5934075"/>
              <a:ext cx="776287" cy="3762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95725" y="5934075"/>
              <a:ext cx="785812" cy="37623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48175" y="5934075"/>
              <a:ext cx="280987" cy="37623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5800" y="5934075"/>
              <a:ext cx="938212" cy="37623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38750" y="5934075"/>
              <a:ext cx="1128712" cy="376237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187007" y="5964554"/>
            <a:ext cx="8284845" cy="8077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08.06,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г.Находка,</a:t>
            </a:r>
            <a:r>
              <a:rPr dirty="0" u="sng" sz="1200" spc="-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наезд</a:t>
            </a:r>
            <a:r>
              <a:rPr dirty="0" u="sng" sz="1200" spc="-5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</a:t>
            </a:r>
            <a:r>
              <a:rPr dirty="0" u="sng" sz="1200" spc="-4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препятствие,</a:t>
            </a:r>
            <a:r>
              <a:rPr dirty="0" u="sng" sz="1200" spc="2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16-</a:t>
            </a:r>
            <a:r>
              <a:rPr dirty="0" u="sng" sz="120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летняя</a:t>
            </a:r>
            <a:r>
              <a:rPr dirty="0" u="sng" sz="1200" spc="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девочка-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водитель</a:t>
            </a:r>
            <a:r>
              <a:rPr dirty="0" u="sng" sz="1200" spc="-1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автомобиля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99000"/>
              </a:lnSpc>
              <a:spcBef>
                <a:spcPts val="229"/>
              </a:spcBef>
            </a:pP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городе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Находка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получила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травмы 16-летняя </a:t>
            </a:r>
            <a:r>
              <a:rPr dirty="0" sz="1200" spc="-10">
                <a:latin typeface="Calibri"/>
                <a:cs typeface="Calibri"/>
              </a:rPr>
              <a:t>девочка,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находившаяся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за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рулем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автомобиля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Nissan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X-</a:t>
            </a:r>
            <a:r>
              <a:rPr dirty="0" sz="1200" spc="-10">
                <a:latin typeface="Calibri"/>
                <a:cs typeface="Calibri"/>
              </a:rPr>
              <a:t>Trail.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Не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справившись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с </a:t>
            </a:r>
            <a:r>
              <a:rPr dirty="0" sz="1200">
                <a:latin typeface="Calibri"/>
                <a:cs typeface="Calibri"/>
              </a:rPr>
              <a:t>управлением,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она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совершила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наезд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на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заборное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ограждение.</a:t>
            </a:r>
            <a:r>
              <a:rPr dirty="0" sz="1200" spc="-10">
                <a:latin typeface="Calibri"/>
                <a:cs typeface="Calibri"/>
              </a:rPr>
              <a:t> При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ударе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пострадавшая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получила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сотрясение</a:t>
            </a:r>
            <a:r>
              <a:rPr dirty="0" sz="1200" spc="-10">
                <a:latin typeface="Calibri"/>
                <a:cs typeface="Calibri"/>
              </a:rPr>
              <a:t> головного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мозга. Находилась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в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сопровождении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знакомого.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66725" y="0"/>
            <a:ext cx="8658225" cy="5772150"/>
            <a:chOff x="466725" y="0"/>
            <a:chExt cx="8658225" cy="5772150"/>
          </a:xfrm>
        </p:grpSpPr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58000" y="0"/>
              <a:ext cx="1285875" cy="12858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67675" y="9525"/>
              <a:ext cx="1057275" cy="127635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6725" y="1314450"/>
              <a:ext cx="7600950" cy="445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2025-06-29T01:51:04Z</dcterms:created>
  <dcterms:modified xsi:type="dcterms:W3CDTF">2025-06-29T01:51:04Z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LastSaved">
    <vt:filetime>2025-06-29T00:00:00Z</vt:filetime>
  </property>
</Properties>
</file>